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7" r:id="rId2"/>
    <p:sldId id="319" r:id="rId3"/>
    <p:sldId id="320" r:id="rId4"/>
    <p:sldId id="321" r:id="rId5"/>
    <p:sldId id="322" r:id="rId6"/>
    <p:sldId id="323" r:id="rId7"/>
    <p:sldId id="324" r:id="rId8"/>
    <p:sldId id="325" r:id="rId9"/>
    <p:sldId id="326" r:id="rId10"/>
    <p:sldId id="328" r:id="rId11"/>
    <p:sldId id="344" r:id="rId12"/>
    <p:sldId id="329" r:id="rId13"/>
    <p:sldId id="330" r:id="rId14"/>
    <p:sldId id="331" r:id="rId15"/>
    <p:sldId id="332" r:id="rId16"/>
    <p:sldId id="333" r:id="rId17"/>
    <p:sldId id="334" r:id="rId18"/>
    <p:sldId id="335" r:id="rId19"/>
    <p:sldId id="336" r:id="rId20"/>
    <p:sldId id="337" r:id="rId21"/>
    <p:sldId id="349" r:id="rId22"/>
    <p:sldId id="351" r:id="rId23"/>
    <p:sldId id="352" r:id="rId24"/>
    <p:sldId id="353" r:id="rId25"/>
    <p:sldId id="354" r:id="rId26"/>
    <p:sldId id="355" r:id="rId27"/>
    <p:sldId id="356" r:id="rId28"/>
    <p:sldId id="346" r:id="rId29"/>
    <p:sldId id="338" r:id="rId30"/>
    <p:sldId id="339" r:id="rId31"/>
    <p:sldId id="340" r:id="rId32"/>
    <p:sldId id="341" r:id="rId33"/>
    <p:sldId id="342" r:id="rId34"/>
  </p:sldIdLst>
  <p:sldSz cx="9144000" cy="6858000" type="screen4x3"/>
  <p:notesSz cx="6858000" cy="99472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8" autoAdjust="0"/>
  </p:normalViewPr>
  <p:slideViewPr>
    <p:cSldViewPr snapToGrid="0" snapToObjects="1">
      <p:cViewPr>
        <p:scale>
          <a:sx n="75" d="100"/>
          <a:sy n="75" d="100"/>
        </p:scale>
        <p:origin x="-1014" y="-702"/>
      </p:cViewPr>
      <p:guideLst>
        <p:guide orient="horz" pos="2160"/>
        <p:guide pos="2880"/>
      </p:guideLst>
    </p:cSldViewPr>
  </p:slideViewPr>
  <p:outlineViewPr>
    <p:cViewPr>
      <p:scale>
        <a:sx n="33" d="100"/>
        <a:sy n="33" d="100"/>
      </p:scale>
      <p:origin x="0" y="228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364"/>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97364"/>
          </a:xfrm>
          <a:prstGeom prst="rect">
            <a:avLst/>
          </a:prstGeom>
        </p:spPr>
        <p:txBody>
          <a:bodyPr vert="horz" lIns="91440" tIns="45720" rIns="91440" bIns="45720" rtlCol="0"/>
          <a:lstStyle>
            <a:lvl1pPr algn="r">
              <a:defRPr sz="1200"/>
            </a:lvl1pPr>
          </a:lstStyle>
          <a:p>
            <a:fld id="{16B67329-F1BD-4566-9377-68334FB49C7F}" type="datetimeFigureOut">
              <a:rPr lang="tr-TR" smtClean="0"/>
              <a:t>22.02.2017</a:t>
            </a:fld>
            <a:endParaRPr lang="tr-TR"/>
          </a:p>
        </p:txBody>
      </p:sp>
      <p:sp>
        <p:nvSpPr>
          <p:cNvPr id="4" name="Slide Image Placeholder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724956"/>
            <a:ext cx="5486400" cy="447627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9448185"/>
            <a:ext cx="2971800" cy="497364"/>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9448185"/>
            <a:ext cx="2971800" cy="497364"/>
          </a:xfrm>
          <a:prstGeom prst="rect">
            <a:avLst/>
          </a:prstGeom>
        </p:spPr>
        <p:txBody>
          <a:bodyPr vert="horz" lIns="91440" tIns="45720" rIns="91440" bIns="45720" rtlCol="0" anchor="b"/>
          <a:lstStyle>
            <a:lvl1pPr algn="r">
              <a:defRPr sz="1200"/>
            </a:lvl1pPr>
          </a:lstStyle>
          <a:p>
            <a:fld id="{32342EF3-7B22-4F4E-85E2-33BEA5677353}" type="slidenum">
              <a:rPr lang="tr-TR" smtClean="0"/>
              <a:t>‹#›</a:t>
            </a:fld>
            <a:endParaRPr lang="tr-TR"/>
          </a:p>
        </p:txBody>
      </p:sp>
    </p:spTree>
    <p:extLst>
      <p:ext uri="{BB962C8B-B14F-4D97-AF65-F5344CB8AC3E}">
        <p14:creationId xmlns:p14="http://schemas.microsoft.com/office/powerpoint/2010/main" val="3262205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B36DDEF2-D056-48E8-92E1-07D2468151A7}" type="slidenum">
              <a:rPr lang="tr-TR" smtClean="0"/>
              <a:t>2</a:t>
            </a:fld>
            <a:endParaRPr lang="tr-TR"/>
          </a:p>
        </p:txBody>
      </p:sp>
    </p:spTree>
    <p:extLst>
      <p:ext uri="{BB962C8B-B14F-4D97-AF65-F5344CB8AC3E}">
        <p14:creationId xmlns:p14="http://schemas.microsoft.com/office/powerpoint/2010/main" val="803372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lang="en-US"/>
          </a:p>
        </p:txBody>
      </p:sp>
      <p:sp>
        <p:nvSpPr>
          <p:cNvPr id="4" name="Date Placeholder 3"/>
          <p:cNvSpPr>
            <a:spLocks noGrp="1"/>
          </p:cNvSpPr>
          <p:nvPr>
            <p:ph type="dt" sz="half" idx="10"/>
          </p:nvPr>
        </p:nvSpPr>
        <p:spPr/>
        <p:txBody>
          <a:bodyPr/>
          <a:lstStyle/>
          <a:p>
            <a:fld id="{E19639D3-DEA8-C440-81F7-0F0344C78FBE}"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280119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E19639D3-DEA8-C440-81F7-0F0344C78FBE}"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3301173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tr-T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E19639D3-DEA8-C440-81F7-0F0344C78FBE}"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1192481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Date Placeholder 4"/>
          <p:cNvSpPr>
            <a:spLocks noGrp="1"/>
          </p:cNvSpPr>
          <p:nvPr>
            <p:ph type="dt" sz="half" idx="10"/>
          </p:nvPr>
        </p:nvSpPr>
        <p:spPr/>
        <p:txBody>
          <a:bodyPr/>
          <a:lstStyle/>
          <a:p>
            <a:fld id="{E19639D3-DEA8-C440-81F7-0F0344C78FBE}" type="datetimeFigureOut">
              <a:rPr lang="en-US" smtClean="0"/>
              <a:t>2/22/2017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2971112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7" name="Date Placeholder 6"/>
          <p:cNvSpPr>
            <a:spLocks noGrp="1"/>
          </p:cNvSpPr>
          <p:nvPr>
            <p:ph type="dt" sz="half" idx="10"/>
          </p:nvPr>
        </p:nvSpPr>
        <p:spPr/>
        <p:txBody>
          <a:bodyPr/>
          <a:lstStyle/>
          <a:p>
            <a:fld id="{E19639D3-DEA8-C440-81F7-0F0344C78FBE}" type="datetimeFigureOut">
              <a:rPr lang="en-US" smtClean="0"/>
              <a:t>2/22/2017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2386642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Date Placeholder 2"/>
          <p:cNvSpPr>
            <a:spLocks noGrp="1"/>
          </p:cNvSpPr>
          <p:nvPr>
            <p:ph type="dt" sz="half" idx="10"/>
          </p:nvPr>
        </p:nvSpPr>
        <p:spPr/>
        <p:txBody>
          <a:bodyPr/>
          <a:lstStyle/>
          <a:p>
            <a:fld id="{E19639D3-DEA8-C440-81F7-0F0344C78FBE}" type="datetimeFigureOut">
              <a:rPr lang="en-US" smtClean="0"/>
              <a:t>2/22/2017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3930930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9639D3-DEA8-C440-81F7-0F0344C78FBE}" type="datetimeFigureOut">
              <a:rPr lang="en-US" smtClean="0"/>
              <a:t>2/22/2017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268205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tr-T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E19639D3-DEA8-C440-81F7-0F0344C78FBE}" type="datetimeFigureOut">
              <a:rPr lang="en-US" smtClean="0"/>
              <a:t>2/22/2017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2503906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E19639D3-DEA8-C440-81F7-0F0344C78FBE}" type="datetimeFigureOut">
              <a:rPr lang="en-US" smtClean="0"/>
              <a:t>2/22/2017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2209168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E19639D3-DEA8-C440-81F7-0F0344C78FBE}"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824773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E19639D3-DEA8-C440-81F7-0F0344C78FBE}" type="datetimeFigureOut">
              <a:rPr lang="en-US" smtClean="0"/>
              <a:t>2/22/2017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02937-E099-AA4F-9058-3F48D7586F09}" type="slidenum">
              <a:rPr lang="en-US" smtClean="0"/>
              <a:t>‹#›</a:t>
            </a:fld>
            <a:endParaRPr lang="en-US"/>
          </a:p>
        </p:txBody>
      </p:sp>
    </p:spTree>
    <p:extLst>
      <p:ext uri="{BB962C8B-B14F-4D97-AF65-F5344CB8AC3E}">
        <p14:creationId xmlns:p14="http://schemas.microsoft.com/office/powerpoint/2010/main" val="3349674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9639D3-DEA8-C440-81F7-0F0344C78FBE}" type="datetimeFigureOut">
              <a:rPr lang="en-US" smtClean="0"/>
              <a:t>2/22/2017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602937-E099-AA4F-9058-3F48D7586F09}" type="slidenum">
              <a:rPr lang="en-US" smtClean="0"/>
              <a:t>‹#›</a:t>
            </a:fld>
            <a:endParaRPr lang="en-US"/>
          </a:p>
        </p:txBody>
      </p:sp>
    </p:spTree>
    <p:extLst>
      <p:ext uri="{BB962C8B-B14F-4D97-AF65-F5344CB8AC3E}">
        <p14:creationId xmlns:p14="http://schemas.microsoft.com/office/powerpoint/2010/main" val="3496943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package" Target="../embeddings/Microsoft_Excel_Worksheet1.xlsx"/></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OAIB_SUNUM_ARKAPLAN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6" name="TextBox 5"/>
          <p:cNvSpPr txBox="1"/>
          <p:nvPr/>
        </p:nvSpPr>
        <p:spPr>
          <a:xfrm>
            <a:off x="1104900" y="1629725"/>
            <a:ext cx="6637867" cy="4524315"/>
          </a:xfrm>
          <a:prstGeom prst="rect">
            <a:avLst/>
          </a:prstGeom>
          <a:noFill/>
        </p:spPr>
        <p:txBody>
          <a:bodyPr wrap="square" rtlCol="0">
            <a:spAutoFit/>
          </a:bodyPr>
          <a:lstStyle/>
          <a:p>
            <a:r>
              <a:rPr lang="tr-TR" sz="4400" b="1" dirty="0" smtClean="0">
                <a:effectLst>
                  <a:outerShdw blurRad="38100" dist="38100" dir="2700000" algn="tl">
                    <a:srgbClr val="C0C0C0"/>
                  </a:outerShdw>
                </a:effectLst>
                <a:latin typeface="Calibri" pitchFamily="34" charset="0"/>
              </a:rPr>
              <a:t>Orta Anadolu İhracatçı Birlikleri Genel Sekreterliği</a:t>
            </a:r>
            <a:r>
              <a:rPr lang="tr-TR" sz="4400" b="1" dirty="0" smtClean="0">
                <a:effectLst>
                  <a:outerShdw blurRad="38100" dist="38100" dir="2700000" algn="tl">
                    <a:srgbClr val="C0C0C0"/>
                  </a:outerShdw>
                </a:effectLst>
              </a:rPr>
              <a:t/>
            </a:r>
            <a:br>
              <a:rPr lang="tr-TR" sz="4400" b="1" dirty="0" smtClean="0">
                <a:effectLst>
                  <a:outerShdw blurRad="38100" dist="38100" dir="2700000" algn="tl">
                    <a:srgbClr val="C0C0C0"/>
                  </a:outerShdw>
                </a:effectLst>
              </a:rPr>
            </a:br>
            <a:r>
              <a:rPr lang="tr-TR" sz="3600" b="1" dirty="0" smtClean="0">
                <a:effectLst>
                  <a:outerShdw blurRad="38100" dist="38100" dir="2700000" algn="tl">
                    <a:srgbClr val="C0C0C0"/>
                  </a:outerShdw>
                </a:effectLst>
              </a:rPr>
              <a:t/>
            </a:r>
            <a:br>
              <a:rPr lang="tr-TR" sz="3600" b="1" dirty="0" smtClean="0">
                <a:effectLst>
                  <a:outerShdw blurRad="38100" dist="38100" dir="2700000" algn="tl">
                    <a:srgbClr val="C0C0C0"/>
                  </a:outerShdw>
                </a:effectLst>
              </a:rPr>
            </a:br>
            <a:r>
              <a:rPr lang="tr-TR" sz="3600" b="1" dirty="0" smtClean="0">
                <a:effectLst>
                  <a:outerShdw blurRad="38100" dist="38100" dir="2700000" algn="tl">
                    <a:srgbClr val="C0C0C0"/>
                  </a:outerShdw>
                </a:effectLst>
              </a:rPr>
              <a:t/>
            </a:r>
            <a:br>
              <a:rPr lang="tr-TR" sz="3600" b="1" dirty="0" smtClean="0">
                <a:effectLst>
                  <a:outerShdw blurRad="38100" dist="38100" dir="2700000" algn="tl">
                    <a:srgbClr val="C0C0C0"/>
                  </a:outerShdw>
                </a:effectLst>
              </a:rPr>
            </a:br>
            <a:r>
              <a:rPr lang="tr-TR" sz="3600" b="1" dirty="0" smtClean="0">
                <a:effectLst>
                  <a:outerShdw blurRad="38100" dist="38100" dir="2700000" algn="tl">
                    <a:srgbClr val="C0C0C0"/>
                  </a:outerShdw>
                </a:effectLst>
              </a:rPr>
              <a:t/>
            </a:r>
            <a:br>
              <a:rPr lang="tr-TR" sz="3600" b="1" dirty="0" smtClean="0">
                <a:effectLst>
                  <a:outerShdw blurRad="38100" dist="38100" dir="2700000" algn="tl">
                    <a:srgbClr val="C0C0C0"/>
                  </a:outerShdw>
                </a:effectLst>
              </a:rPr>
            </a:br>
            <a:r>
              <a:rPr lang="tr-TR" sz="3600" b="1" dirty="0" smtClean="0">
                <a:effectLst>
                  <a:outerShdw blurRad="38100" dist="38100" dir="2700000" algn="tl">
                    <a:srgbClr val="C0C0C0"/>
                  </a:outerShdw>
                </a:effectLst>
              </a:rPr>
              <a:t/>
            </a:r>
            <a:br>
              <a:rPr lang="tr-TR" sz="3600" b="1" dirty="0" smtClean="0">
                <a:effectLst>
                  <a:outerShdw blurRad="38100" dist="38100" dir="2700000" algn="tl">
                    <a:srgbClr val="C0C0C0"/>
                  </a:outerShdw>
                </a:effectLst>
              </a:rPr>
            </a:br>
            <a:r>
              <a:rPr lang="tr-TR" sz="2800" b="1" dirty="0" smtClean="0">
                <a:effectLst>
                  <a:outerShdw blurRad="38100" dist="38100" dir="2700000" algn="tl">
                    <a:srgbClr val="C0C0C0"/>
                  </a:outerShdw>
                </a:effectLst>
                <a:latin typeface="Calibri" pitchFamily="34" charset="0"/>
              </a:rPr>
              <a:t>İhracata Yönelik Devlet Yardımları </a:t>
            </a:r>
            <a:br>
              <a:rPr lang="tr-TR" sz="2800" b="1" dirty="0" smtClean="0">
                <a:effectLst>
                  <a:outerShdw blurRad="38100" dist="38100" dir="2700000" algn="tl">
                    <a:srgbClr val="C0C0C0"/>
                  </a:outerShdw>
                </a:effectLst>
                <a:latin typeface="Calibri" pitchFamily="34" charset="0"/>
              </a:rPr>
            </a:br>
            <a:r>
              <a:rPr lang="tr-TR" sz="2800" b="1" dirty="0" smtClean="0">
                <a:effectLst>
                  <a:outerShdw blurRad="38100" dist="38100" dir="2700000" algn="tl">
                    <a:srgbClr val="C0C0C0"/>
                  </a:outerShdw>
                </a:effectLst>
                <a:latin typeface="Calibri" pitchFamily="34" charset="0"/>
              </a:rPr>
              <a:t>Şube Müdürlüğü</a:t>
            </a:r>
            <a:endParaRPr lang="en-US" sz="4400" dirty="0">
              <a:latin typeface="Trajan Pro"/>
              <a:cs typeface="Trajan Pro"/>
            </a:endParaRPr>
          </a:p>
        </p:txBody>
      </p:sp>
      <p:sp>
        <p:nvSpPr>
          <p:cNvPr id="7" name="TextBox 6"/>
          <p:cNvSpPr txBox="1"/>
          <p:nvPr/>
        </p:nvSpPr>
        <p:spPr>
          <a:xfrm>
            <a:off x="0" y="6372200"/>
            <a:ext cx="9144000" cy="276999"/>
          </a:xfrm>
          <a:prstGeom prst="rect">
            <a:avLst/>
          </a:prstGeom>
          <a:noFill/>
        </p:spPr>
        <p:txBody>
          <a:bodyPr wrap="square" rtlCol="0">
            <a:spAutoFit/>
          </a:bodyPr>
          <a:lstStyle/>
          <a:p>
            <a:pPr algn="ctr"/>
            <a:r>
              <a:rPr lang="tr-TR" sz="1200" b="1" dirty="0" smtClean="0">
                <a:latin typeface="Trajan Pro"/>
                <a:cs typeface="Trajan Pro"/>
              </a:rPr>
              <a:t>2017</a:t>
            </a:r>
            <a:endParaRPr lang="en-US" sz="1000" dirty="0">
              <a:latin typeface="Trajan Pro"/>
              <a:cs typeface="Trajan Pro"/>
            </a:endParaRPr>
          </a:p>
        </p:txBody>
      </p:sp>
    </p:spTree>
    <p:extLst>
      <p:ext uri="{BB962C8B-B14F-4D97-AF65-F5344CB8AC3E}">
        <p14:creationId xmlns:p14="http://schemas.microsoft.com/office/powerpoint/2010/main" val="34001388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12" y="388875"/>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3" name="Rectangle 2"/>
          <p:cNvSpPr/>
          <p:nvPr/>
        </p:nvSpPr>
        <p:spPr>
          <a:xfrm>
            <a:off x="1790700" y="2220436"/>
            <a:ext cx="5067300" cy="3477875"/>
          </a:xfrm>
          <a:prstGeom prst="rect">
            <a:avLst/>
          </a:prstGeom>
        </p:spPr>
        <p:txBody>
          <a:bodyPr wrap="square">
            <a:spAutoFit/>
          </a:bodyPr>
          <a:lstStyle/>
          <a:p>
            <a:pPr algn="ctr"/>
            <a:r>
              <a:rPr lang="tr-TR" sz="4400" b="1" dirty="0">
                <a:latin typeface="Calibri" pitchFamily="34" charset="0"/>
              </a:rPr>
              <a:t>YURT DIŞI BİRİM, </a:t>
            </a:r>
          </a:p>
          <a:p>
            <a:pPr algn="ctr"/>
            <a:r>
              <a:rPr lang="tr-TR" sz="4400" b="1" dirty="0">
                <a:latin typeface="Calibri" pitchFamily="34" charset="0"/>
              </a:rPr>
              <a:t>MARKA VE TANITIM </a:t>
            </a:r>
          </a:p>
          <a:p>
            <a:pPr algn="ctr"/>
            <a:r>
              <a:rPr lang="tr-TR" sz="4400" b="1" dirty="0">
                <a:latin typeface="Calibri" pitchFamily="34" charset="0"/>
              </a:rPr>
              <a:t>FAALİYETLERİNİN </a:t>
            </a:r>
          </a:p>
          <a:p>
            <a:pPr algn="ctr"/>
            <a:r>
              <a:rPr lang="tr-TR" sz="4400" b="1" dirty="0">
                <a:latin typeface="Calibri" pitchFamily="34" charset="0"/>
              </a:rPr>
              <a:t>DESTEKLENMESİ</a:t>
            </a:r>
          </a:p>
          <a:p>
            <a:pPr algn="ctr"/>
            <a:r>
              <a:rPr lang="tr-TR" sz="4400" b="1" dirty="0">
                <a:latin typeface="Calibri" pitchFamily="34" charset="0"/>
                <a:ea typeface="Batang" pitchFamily="18" charset="-127"/>
                <a:cs typeface="Calibri" pitchFamily="34" charset="0"/>
              </a:rPr>
              <a:t>(2010/6 Sayılı Tebliğ)</a:t>
            </a:r>
          </a:p>
        </p:txBody>
      </p:sp>
    </p:spTree>
    <p:extLst>
      <p:ext uri="{BB962C8B-B14F-4D97-AF65-F5344CB8AC3E}">
        <p14:creationId xmlns:p14="http://schemas.microsoft.com/office/powerpoint/2010/main" val="37876954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523220"/>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tr-TR" sz="1000" b="1" dirty="0" smtClean="0">
              <a:solidFill>
                <a:schemeClr val="bg1">
                  <a:lumMod val="50000"/>
                </a:schemeClr>
              </a:solidFill>
              <a:latin typeface="Trajan Pro"/>
              <a:cs typeface="Trajan Pro"/>
            </a:endParaRP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cs typeface="Calibri" pitchFamily="34" charset="0"/>
              </a:rPr>
              <a:t>AMAÇ</a:t>
            </a:r>
            <a:endParaRPr lang="en-US" dirty="0">
              <a:latin typeface="Trajan Pro"/>
              <a:cs typeface="Trajan Pro"/>
            </a:endParaRPr>
          </a:p>
        </p:txBody>
      </p:sp>
      <p:sp>
        <p:nvSpPr>
          <p:cNvPr id="3" name="Rectangle 2"/>
          <p:cNvSpPr/>
          <p:nvPr/>
        </p:nvSpPr>
        <p:spPr>
          <a:xfrm>
            <a:off x="530232" y="1843038"/>
            <a:ext cx="8083533" cy="3539430"/>
          </a:xfrm>
          <a:prstGeom prst="rect">
            <a:avLst/>
          </a:prstGeom>
        </p:spPr>
        <p:txBody>
          <a:bodyPr wrap="square">
            <a:spAutoFit/>
          </a:bodyPr>
          <a:lstStyle/>
          <a:p>
            <a:pPr algn="just"/>
            <a:r>
              <a:rPr lang="tr-TR" sz="2800" b="1" dirty="0">
                <a:latin typeface="Calibri" pitchFamily="34" charset="0"/>
              </a:rPr>
              <a:t>Türkiye’de </a:t>
            </a:r>
            <a:r>
              <a:rPr lang="tr-TR" sz="2800" b="1" dirty="0" smtClean="0">
                <a:latin typeface="Calibri" pitchFamily="34" charset="0"/>
              </a:rPr>
              <a:t>sınai veya </a:t>
            </a:r>
            <a:r>
              <a:rPr lang="tr-TR" sz="2800" b="1" dirty="0">
                <a:latin typeface="Calibri" pitchFamily="34" charset="0"/>
              </a:rPr>
              <a:t>ticari faaliyet gösteren şirketler </a:t>
            </a:r>
            <a:r>
              <a:rPr lang="tr-TR" sz="2800" b="1" dirty="0" smtClean="0">
                <a:latin typeface="Calibri" pitchFamily="34" charset="0"/>
              </a:rPr>
              <a:t>ile işbirliği </a:t>
            </a:r>
            <a:r>
              <a:rPr lang="tr-TR" sz="2800" b="1" dirty="0">
                <a:latin typeface="Calibri" pitchFamily="34" charset="0"/>
              </a:rPr>
              <a:t>kuruluşları üyelerinin ürünlerinin </a:t>
            </a:r>
            <a:r>
              <a:rPr lang="tr-TR" sz="2800" b="1" u="sng" dirty="0">
                <a:latin typeface="Calibri" pitchFamily="34" charset="0"/>
              </a:rPr>
              <a:t>pazarlama ve tanıtımının yapılmasını sağlamak</a:t>
            </a:r>
            <a:r>
              <a:rPr lang="tr-TR" sz="2800" b="1" dirty="0">
                <a:latin typeface="Calibri" pitchFamily="34" charset="0"/>
              </a:rPr>
              <a:t>, bu çerçevede </a:t>
            </a:r>
            <a:r>
              <a:rPr lang="tr-TR" sz="2800" b="1" u="sng" dirty="0">
                <a:latin typeface="Calibri" pitchFamily="34" charset="0"/>
              </a:rPr>
              <a:t>yurt dışında gerçekleştirilen tanıtım</a:t>
            </a:r>
            <a:r>
              <a:rPr lang="tr-TR" sz="2800" b="1" dirty="0">
                <a:latin typeface="Calibri" pitchFamily="34" charset="0"/>
              </a:rPr>
              <a:t>, </a:t>
            </a:r>
            <a:r>
              <a:rPr lang="tr-TR" sz="2800" b="1" u="sng" dirty="0">
                <a:latin typeface="Calibri" pitchFamily="34" charset="0"/>
              </a:rPr>
              <a:t>marka tescil giderleri </a:t>
            </a:r>
            <a:r>
              <a:rPr lang="tr-TR" sz="2800" b="1" dirty="0">
                <a:latin typeface="Calibri" pitchFamily="34" charset="0"/>
              </a:rPr>
              <a:t>ile </a:t>
            </a:r>
            <a:r>
              <a:rPr lang="tr-TR" sz="2800" b="1" u="sng" dirty="0">
                <a:latin typeface="Calibri" pitchFamily="34" charset="0"/>
              </a:rPr>
              <a:t>yurt dışında mal ticareti yapmak amacıyla açılan </a:t>
            </a:r>
            <a:r>
              <a:rPr lang="tr-TR" sz="2800" b="1" u="sng" dirty="0" smtClean="0">
                <a:latin typeface="Calibri" pitchFamily="34" charset="0"/>
              </a:rPr>
              <a:t>birimlere ilişkin kira giderleri ile Türkiye Ticaret Merkezlerine ilişkin giderlerin </a:t>
            </a:r>
            <a:r>
              <a:rPr lang="tr-TR" sz="2800" b="1" dirty="0" smtClean="0">
                <a:latin typeface="Calibri" pitchFamily="34" charset="0"/>
              </a:rPr>
              <a:t>karşılanmasıdır</a:t>
            </a:r>
            <a:r>
              <a:rPr lang="tr-TR" sz="2800" b="1" dirty="0">
                <a:latin typeface="Calibri" pitchFamily="34" charset="0"/>
              </a:rPr>
              <a:t>.</a:t>
            </a:r>
          </a:p>
        </p:txBody>
      </p:sp>
    </p:spTree>
    <p:extLst>
      <p:ext uri="{BB962C8B-B14F-4D97-AF65-F5344CB8AC3E}">
        <p14:creationId xmlns:p14="http://schemas.microsoft.com/office/powerpoint/2010/main" val="3089038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646331"/>
          </a:xfrm>
          <a:prstGeom prst="rect">
            <a:avLst/>
          </a:prstGeom>
          <a:noFill/>
        </p:spPr>
        <p:txBody>
          <a:bodyPr wrap="square" rtlCol="0">
            <a:spAutoFit/>
          </a:bodyPr>
          <a:lstStyle/>
          <a:p>
            <a:pPr algn="r"/>
            <a:r>
              <a:rPr lang="tr-TR" b="1" dirty="0">
                <a:latin typeface="Calibri" pitchFamily="34" charset="0"/>
              </a:rPr>
              <a:t>KİMLER YARARLANABİLİR?</a:t>
            </a:r>
            <a:br>
              <a:rPr lang="tr-TR" b="1" dirty="0">
                <a:latin typeface="Calibri" pitchFamily="34" charset="0"/>
              </a:rPr>
            </a:br>
            <a:endParaRPr lang="en-US" dirty="0">
              <a:latin typeface="Trajan Pro"/>
              <a:cs typeface="Trajan Pro"/>
            </a:endParaRPr>
          </a:p>
        </p:txBody>
      </p:sp>
      <p:sp>
        <p:nvSpPr>
          <p:cNvPr id="3" name="Rectangle 2"/>
          <p:cNvSpPr/>
          <p:nvPr/>
        </p:nvSpPr>
        <p:spPr>
          <a:xfrm>
            <a:off x="380999" y="612845"/>
            <a:ext cx="8197833" cy="5909310"/>
          </a:xfrm>
          <a:prstGeom prst="rect">
            <a:avLst/>
          </a:prstGeom>
        </p:spPr>
        <p:txBody>
          <a:bodyPr wrap="square">
            <a:spAutoFit/>
          </a:bodyPr>
          <a:lstStyle/>
          <a:p>
            <a:endParaRPr lang="tr-TR" b="1" u="sng" dirty="0" smtClean="0">
              <a:latin typeface="Calibri" pitchFamily="34" charset="0"/>
            </a:endParaRPr>
          </a:p>
          <a:p>
            <a:endParaRPr lang="tr-TR" sz="2400" b="1" u="sng" dirty="0" smtClean="0">
              <a:latin typeface="Calibri" pitchFamily="34" charset="0"/>
            </a:endParaRPr>
          </a:p>
          <a:p>
            <a:pPr algn="just">
              <a:buFont typeface="Wingdings" pitchFamily="2" charset="2"/>
              <a:buChar char="v"/>
            </a:pPr>
            <a:r>
              <a:rPr lang="tr-TR" sz="2400" b="1" i="1" u="sng" dirty="0" smtClean="0">
                <a:latin typeface="Calibri" pitchFamily="34" charset="0"/>
              </a:rPr>
              <a:t>SINAİ VE TİCARİ FAALİYET GÖSTEREN ŞİRKETLER:</a:t>
            </a:r>
          </a:p>
          <a:p>
            <a:pPr algn="just"/>
            <a:r>
              <a:rPr lang="tr-TR" sz="2400" b="1" dirty="0" smtClean="0">
                <a:latin typeface="Calibri" pitchFamily="34" charset="0"/>
              </a:rPr>
              <a:t>Türk Ticaret Kanunu hükümlerine göre kurulmuş </a:t>
            </a:r>
            <a:r>
              <a:rPr lang="tr-TR" sz="2400" b="1" u="sng" dirty="0" smtClean="0">
                <a:latin typeface="Calibri" pitchFamily="34" charset="0"/>
              </a:rPr>
              <a:t>kapasite raporu </a:t>
            </a:r>
            <a:r>
              <a:rPr lang="tr-TR" sz="2400" b="1" dirty="0" smtClean="0">
                <a:latin typeface="Calibri" pitchFamily="34" charset="0"/>
              </a:rPr>
              <a:t>ve yurtiçi </a:t>
            </a:r>
            <a:r>
              <a:rPr lang="tr-TR" sz="2400" b="1" u="sng" dirty="0" smtClean="0">
                <a:latin typeface="Calibri" pitchFamily="34" charset="0"/>
              </a:rPr>
              <a:t>Marka Tescil Belgesi</a:t>
            </a:r>
            <a:r>
              <a:rPr lang="tr-TR" sz="2400" b="1" dirty="0" smtClean="0">
                <a:latin typeface="Calibri" pitchFamily="34" charset="0"/>
              </a:rPr>
              <a:t> sahibi  şirketler ile </a:t>
            </a:r>
            <a:r>
              <a:rPr lang="tr-TR" sz="2400" b="1" u="sng" dirty="0" smtClean="0">
                <a:latin typeface="Calibri" pitchFamily="34" charset="0"/>
              </a:rPr>
              <a:t>dış ticaret sermaye şirketleri</a:t>
            </a:r>
            <a:r>
              <a:rPr lang="tr-TR" sz="2400" b="1" dirty="0" smtClean="0">
                <a:latin typeface="Calibri" pitchFamily="34" charset="0"/>
              </a:rPr>
              <a:t> ve </a:t>
            </a:r>
            <a:r>
              <a:rPr lang="tr-TR" sz="2400" b="1" u="sng" dirty="0" smtClean="0">
                <a:latin typeface="Calibri" pitchFamily="34" charset="0"/>
              </a:rPr>
              <a:t>sektörel dış ticaret şirketleri.</a:t>
            </a:r>
          </a:p>
          <a:p>
            <a:pPr algn="just">
              <a:buFont typeface="Wingdings" pitchFamily="2" charset="2"/>
              <a:buChar char="v"/>
            </a:pPr>
            <a:r>
              <a:rPr lang="tr-TR" sz="2400" b="1" i="1" u="sng" dirty="0" smtClean="0">
                <a:latin typeface="Calibri" pitchFamily="34" charset="0"/>
              </a:rPr>
              <a:t>TİCARİ ŞİRKETLER:</a:t>
            </a:r>
          </a:p>
          <a:p>
            <a:pPr algn="just"/>
            <a:r>
              <a:rPr lang="tr-TR" sz="2400" b="1" dirty="0" smtClean="0">
                <a:latin typeface="Calibri" pitchFamily="34" charset="0"/>
              </a:rPr>
              <a:t>Türk Ticaret Kanunu hükümleri çerçevesinde kurulmuş ticari faaliyette bulunan şirketler (</a:t>
            </a:r>
            <a:r>
              <a:rPr lang="tr-TR" sz="2400" b="1" u="sng" dirty="0" smtClean="0">
                <a:latin typeface="Calibri" pitchFamily="34" charset="0"/>
              </a:rPr>
              <a:t>kollektif,</a:t>
            </a:r>
            <a:r>
              <a:rPr lang="tr-TR" sz="2400" b="1" dirty="0" smtClean="0">
                <a:latin typeface="Calibri" pitchFamily="34" charset="0"/>
              </a:rPr>
              <a:t> </a:t>
            </a:r>
            <a:r>
              <a:rPr lang="tr-TR" sz="2400" b="1" u="sng" dirty="0" smtClean="0">
                <a:latin typeface="Calibri" pitchFamily="34" charset="0"/>
              </a:rPr>
              <a:t>komandit</a:t>
            </a:r>
            <a:r>
              <a:rPr lang="tr-TR" sz="2400" b="1" dirty="0" smtClean="0">
                <a:latin typeface="Calibri" pitchFamily="34" charset="0"/>
              </a:rPr>
              <a:t>, </a:t>
            </a:r>
            <a:r>
              <a:rPr lang="tr-TR" sz="2400" b="1" u="sng" dirty="0" smtClean="0">
                <a:latin typeface="Calibri" pitchFamily="34" charset="0"/>
              </a:rPr>
              <a:t>anonim</a:t>
            </a:r>
            <a:r>
              <a:rPr lang="tr-TR" sz="2400" b="1" dirty="0" smtClean="0">
                <a:latin typeface="Calibri" pitchFamily="34" charset="0"/>
              </a:rPr>
              <a:t>, </a:t>
            </a:r>
            <a:r>
              <a:rPr lang="tr-TR" sz="2400" b="1" u="sng" dirty="0" smtClean="0">
                <a:latin typeface="Calibri" pitchFamily="34" charset="0"/>
              </a:rPr>
              <a:t>limited</a:t>
            </a:r>
            <a:r>
              <a:rPr lang="tr-TR" sz="2400" b="1" dirty="0" smtClean="0">
                <a:latin typeface="Calibri" pitchFamily="34" charset="0"/>
              </a:rPr>
              <a:t> ve </a:t>
            </a:r>
            <a:r>
              <a:rPr lang="tr-TR" sz="2400" b="1" u="sng" dirty="0" smtClean="0">
                <a:latin typeface="Calibri" pitchFamily="34" charset="0"/>
              </a:rPr>
              <a:t>kooperatifler</a:t>
            </a:r>
            <a:r>
              <a:rPr lang="tr-TR" sz="2400" b="1" dirty="0" smtClean="0">
                <a:latin typeface="Calibri" pitchFamily="34" charset="0"/>
              </a:rPr>
              <a:t>)</a:t>
            </a:r>
          </a:p>
          <a:p>
            <a:pPr algn="just">
              <a:buFont typeface="Wingdings" pitchFamily="2" charset="2"/>
              <a:buChar char="v"/>
            </a:pPr>
            <a:r>
              <a:rPr lang="tr-TR" sz="2400" b="1" i="1" u="sng" dirty="0" smtClean="0">
                <a:latin typeface="Calibri" pitchFamily="34" charset="0"/>
              </a:rPr>
              <a:t>İŞBİRLİĞİ KURULUŞLARI</a:t>
            </a:r>
            <a:r>
              <a:rPr lang="tr-TR" sz="2400" b="1" i="1" dirty="0" smtClean="0">
                <a:latin typeface="Calibri" pitchFamily="34" charset="0"/>
              </a:rPr>
              <a:t>:</a:t>
            </a:r>
          </a:p>
          <a:p>
            <a:pPr algn="just"/>
            <a:r>
              <a:rPr lang="tr-TR" sz="2400" b="1" dirty="0" smtClean="0">
                <a:latin typeface="Calibri" pitchFamily="34" charset="0"/>
              </a:rPr>
              <a:t>Üyeleri için işbirliğİ faaliyeti gerçekleştiren Türkiye İhracatçılar Meclisi, Dış Ekonomik İlişkiler Kurulu, İ</a:t>
            </a:r>
            <a:r>
              <a:rPr lang="tr-TR" sz="2400" b="1" u="sng" dirty="0" smtClean="0">
                <a:latin typeface="Calibri" pitchFamily="34" charset="0"/>
              </a:rPr>
              <a:t>hracatçı Birlikleri</a:t>
            </a:r>
            <a:r>
              <a:rPr lang="tr-TR" sz="2400" b="1" dirty="0" smtClean="0">
                <a:latin typeface="Calibri" pitchFamily="34" charset="0"/>
              </a:rPr>
              <a:t>, T</a:t>
            </a:r>
            <a:r>
              <a:rPr lang="tr-TR" sz="2400" b="1" u="sng" dirty="0" smtClean="0">
                <a:latin typeface="Calibri" pitchFamily="34" charset="0"/>
              </a:rPr>
              <a:t>icaret ve Sanayi Odaları</a:t>
            </a:r>
            <a:r>
              <a:rPr lang="tr-TR" sz="2400" b="1" dirty="0" smtClean="0">
                <a:latin typeface="Calibri" pitchFamily="34" charset="0"/>
              </a:rPr>
              <a:t>, O</a:t>
            </a:r>
            <a:r>
              <a:rPr lang="tr-TR" sz="2400" b="1" u="sng" dirty="0" smtClean="0">
                <a:latin typeface="Calibri" pitchFamily="34" charset="0"/>
              </a:rPr>
              <a:t>rganize Sanayi Bölgeleri</a:t>
            </a:r>
            <a:r>
              <a:rPr lang="tr-TR" sz="2400" b="1" dirty="0" smtClean="0">
                <a:latin typeface="Calibri" pitchFamily="34" charset="0"/>
              </a:rPr>
              <a:t>, </a:t>
            </a:r>
            <a:r>
              <a:rPr lang="tr-TR" sz="2400" b="1" u="sng" dirty="0" smtClean="0">
                <a:latin typeface="Calibri" pitchFamily="34" charset="0"/>
              </a:rPr>
              <a:t>sektörel üretici dernekleri </a:t>
            </a:r>
            <a:r>
              <a:rPr lang="tr-TR" sz="2400" b="1" dirty="0" smtClean="0">
                <a:latin typeface="Calibri" pitchFamily="34" charset="0"/>
              </a:rPr>
              <a:t>veya </a:t>
            </a:r>
            <a:r>
              <a:rPr lang="tr-TR" sz="2400" b="1" u="sng" dirty="0" smtClean="0">
                <a:latin typeface="Calibri" pitchFamily="34" charset="0"/>
              </a:rPr>
              <a:t>imalatçıların kurdukları dernek-birlik veya kooperatifler. </a:t>
            </a:r>
            <a:endParaRPr lang="tr-TR" sz="2400" b="1" u="sng" dirty="0">
              <a:latin typeface="Calibri" pitchFamily="34" charset="0"/>
            </a:endParaRPr>
          </a:p>
        </p:txBody>
      </p:sp>
    </p:spTree>
    <p:extLst>
      <p:ext uri="{BB962C8B-B14F-4D97-AF65-F5344CB8AC3E}">
        <p14:creationId xmlns:p14="http://schemas.microsoft.com/office/powerpoint/2010/main" val="1700146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smtClean="0">
                <a:latin typeface="Calibri" pitchFamily="34" charset="0"/>
              </a:rPr>
              <a:t>TEBLİĞ KAPSAMINDAKİ DESTEKLER</a:t>
            </a:r>
            <a:endParaRPr lang="en-US" dirty="0">
              <a:latin typeface="Trajan Pro"/>
              <a:cs typeface="Trajan Pro"/>
            </a:endParaRPr>
          </a:p>
        </p:txBody>
      </p:sp>
      <p:sp>
        <p:nvSpPr>
          <p:cNvPr id="3" name="Rectangle 2"/>
          <p:cNvSpPr/>
          <p:nvPr/>
        </p:nvSpPr>
        <p:spPr>
          <a:xfrm>
            <a:off x="473083" y="1766280"/>
            <a:ext cx="8275381" cy="5170646"/>
          </a:xfrm>
          <a:prstGeom prst="rect">
            <a:avLst/>
          </a:prstGeom>
        </p:spPr>
        <p:txBody>
          <a:bodyPr wrap="square">
            <a:spAutoFit/>
          </a:bodyPr>
          <a:lstStyle/>
          <a:p>
            <a:endParaRPr lang="tr-TR" b="1" u="sng" dirty="0" smtClean="0">
              <a:latin typeface="Calibri" pitchFamily="34" charset="0"/>
            </a:endParaRPr>
          </a:p>
          <a:p>
            <a:r>
              <a:rPr lang="tr-TR" sz="2400" b="1" dirty="0" smtClean="0">
                <a:latin typeface="Calibri" pitchFamily="34" charset="0"/>
              </a:rPr>
              <a:t>A) Birim Kira Giderlerinin Desteklenmesi</a:t>
            </a:r>
          </a:p>
          <a:p>
            <a:endParaRPr lang="tr-TR" sz="2400" b="1" dirty="0" smtClean="0">
              <a:latin typeface="Calibri" pitchFamily="34" charset="0"/>
            </a:endParaRPr>
          </a:p>
          <a:p>
            <a:endParaRPr lang="tr-TR" sz="2400" b="1" dirty="0" smtClean="0">
              <a:latin typeface="Calibri" pitchFamily="34" charset="0"/>
            </a:endParaRPr>
          </a:p>
          <a:p>
            <a:r>
              <a:rPr lang="tr-TR" sz="2400" b="1" dirty="0" smtClean="0">
                <a:latin typeface="Calibri" pitchFamily="34" charset="0"/>
              </a:rPr>
              <a:t>B) Tanıtım Faaliyetlerinin Desteklenmesi</a:t>
            </a:r>
          </a:p>
          <a:p>
            <a:endParaRPr lang="tr-TR" sz="2400" b="1" dirty="0" smtClean="0">
              <a:latin typeface="Calibri" pitchFamily="34" charset="0"/>
            </a:endParaRPr>
          </a:p>
          <a:p>
            <a:endParaRPr lang="tr-TR" sz="2400" b="1" dirty="0" smtClean="0">
              <a:latin typeface="Calibri" pitchFamily="34" charset="0"/>
            </a:endParaRPr>
          </a:p>
          <a:p>
            <a:r>
              <a:rPr lang="tr-TR" sz="2400" b="1" dirty="0" smtClean="0">
                <a:latin typeface="Calibri" pitchFamily="34" charset="0"/>
              </a:rPr>
              <a:t>C) Yurt Dışı Marka Tescil Faaliyetlerinin Desteklenmesi</a:t>
            </a:r>
          </a:p>
          <a:p>
            <a:endParaRPr lang="tr-TR" sz="2400" b="1" dirty="0">
              <a:latin typeface="Calibri" pitchFamily="34" charset="0"/>
            </a:endParaRPr>
          </a:p>
          <a:p>
            <a:endParaRPr lang="tr-TR" sz="2400" b="1" dirty="0" smtClean="0">
              <a:latin typeface="Calibri" pitchFamily="34" charset="0"/>
            </a:endParaRPr>
          </a:p>
          <a:p>
            <a:pPr algn="just"/>
            <a:r>
              <a:rPr lang="tr-TR" sz="2400" b="1" dirty="0" smtClean="0">
                <a:latin typeface="Calibri" pitchFamily="34" charset="0"/>
              </a:rPr>
              <a:t>D)Türkiye Ticaret Merkezlerine İlişkin Faaliyetlerin </a:t>
            </a:r>
            <a:r>
              <a:rPr lang="tr-TR" sz="2400" b="1" dirty="0">
                <a:latin typeface="Calibri" pitchFamily="34" charset="0"/>
              </a:rPr>
              <a:t>Desteklenmesi</a:t>
            </a:r>
          </a:p>
          <a:p>
            <a:pPr algn="just"/>
            <a:endParaRPr lang="tr-TR" sz="2400" b="1" dirty="0" smtClean="0">
              <a:latin typeface="Calibri" pitchFamily="34" charset="0"/>
            </a:endParaRPr>
          </a:p>
          <a:p>
            <a:pPr algn="just"/>
            <a:endParaRPr lang="tr-TR" sz="2400" b="1" dirty="0">
              <a:latin typeface="Calibri" pitchFamily="34" charset="0"/>
            </a:endParaRPr>
          </a:p>
        </p:txBody>
      </p:sp>
    </p:spTree>
    <p:extLst>
      <p:ext uri="{BB962C8B-B14F-4D97-AF65-F5344CB8AC3E}">
        <p14:creationId xmlns:p14="http://schemas.microsoft.com/office/powerpoint/2010/main" val="36983310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smtClean="0">
                <a:latin typeface="Calibri" pitchFamily="34" charset="0"/>
              </a:rPr>
              <a:t>TEBLİĞ KAPSAMINDAKİ DESTEKLER</a:t>
            </a:r>
            <a:endParaRPr lang="en-US" dirty="0">
              <a:latin typeface="Trajan Pro"/>
              <a:cs typeface="Trajan Pro"/>
            </a:endParaRPr>
          </a:p>
        </p:txBody>
      </p:sp>
      <p:sp>
        <p:nvSpPr>
          <p:cNvPr id="3" name="Rectangle 2"/>
          <p:cNvSpPr/>
          <p:nvPr/>
        </p:nvSpPr>
        <p:spPr>
          <a:xfrm>
            <a:off x="473083" y="1766280"/>
            <a:ext cx="8275381" cy="3447098"/>
          </a:xfrm>
          <a:prstGeom prst="rect">
            <a:avLst/>
          </a:prstGeom>
        </p:spPr>
        <p:txBody>
          <a:bodyPr wrap="square">
            <a:spAutoFit/>
          </a:bodyPr>
          <a:lstStyle/>
          <a:p>
            <a:endParaRPr lang="tr-TR" b="1" u="sng" dirty="0" smtClean="0">
              <a:latin typeface="Calibri" pitchFamily="34" charset="0"/>
            </a:endParaRPr>
          </a:p>
          <a:p>
            <a:endParaRPr lang="tr-TR" sz="2400" b="1" dirty="0" smtClean="0">
              <a:latin typeface="Calibri" pitchFamily="34" charset="0"/>
            </a:endParaRPr>
          </a:p>
          <a:p>
            <a:endParaRPr lang="tr-TR" sz="2400" b="1" dirty="0">
              <a:latin typeface="Calibri" pitchFamily="34" charset="0"/>
            </a:endParaRPr>
          </a:p>
          <a:p>
            <a:endParaRPr lang="tr-TR" sz="2400" b="1" dirty="0" smtClean="0">
              <a:latin typeface="Calibri" pitchFamily="34" charset="0"/>
            </a:endParaRPr>
          </a:p>
          <a:p>
            <a:pPr algn="ctr"/>
            <a:r>
              <a:rPr lang="tr-TR" sz="4000" b="1" dirty="0" smtClean="0">
                <a:latin typeface="Calibri" pitchFamily="34" charset="0"/>
              </a:rPr>
              <a:t>A) BİRİM KİRA GİDERLERİNİN DESTEKLENMESİ</a:t>
            </a:r>
          </a:p>
          <a:p>
            <a:endParaRPr lang="tr-TR" sz="2400" b="1" dirty="0" smtClean="0">
              <a:latin typeface="Calibri" pitchFamily="34" charset="0"/>
            </a:endParaRPr>
          </a:p>
          <a:p>
            <a:pPr algn="just"/>
            <a:endParaRPr lang="tr-TR" sz="2400" b="1" dirty="0">
              <a:latin typeface="Calibri" pitchFamily="34" charset="0"/>
            </a:endParaRPr>
          </a:p>
        </p:txBody>
      </p:sp>
    </p:spTree>
    <p:extLst>
      <p:ext uri="{BB962C8B-B14F-4D97-AF65-F5344CB8AC3E}">
        <p14:creationId xmlns:p14="http://schemas.microsoft.com/office/powerpoint/2010/main" val="13215243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25749" y="187099"/>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646331"/>
          </a:xfrm>
          <a:prstGeom prst="rect">
            <a:avLst/>
          </a:prstGeom>
          <a:noFill/>
        </p:spPr>
        <p:txBody>
          <a:bodyPr wrap="square" rtlCol="0">
            <a:spAutoFit/>
          </a:bodyPr>
          <a:lstStyle/>
          <a:p>
            <a:pPr algn="r"/>
            <a:r>
              <a:rPr lang="tr-TR" b="1" dirty="0">
                <a:latin typeface="Calibri" pitchFamily="34" charset="0"/>
              </a:rPr>
              <a:t>A-YURT DIŞI BİRİM KİRA GİDERLERİNİN DESTEKLENMESİ</a:t>
            </a:r>
            <a:r>
              <a:rPr lang="tr-TR" u="sng" dirty="0"/>
              <a:t/>
            </a:r>
            <a:br>
              <a:rPr lang="tr-TR" u="sng" dirty="0"/>
            </a:br>
            <a:endParaRPr lang="en-US" dirty="0">
              <a:latin typeface="Trajan Pro"/>
              <a:cs typeface="Trajan Pro"/>
            </a:endParaRPr>
          </a:p>
        </p:txBody>
      </p:sp>
      <p:sp>
        <p:nvSpPr>
          <p:cNvPr id="3" name="Rectangle 2"/>
          <p:cNvSpPr/>
          <p:nvPr/>
        </p:nvSpPr>
        <p:spPr>
          <a:xfrm>
            <a:off x="359173" y="932777"/>
            <a:ext cx="8185133" cy="3600986"/>
          </a:xfrm>
          <a:prstGeom prst="rect">
            <a:avLst/>
          </a:prstGeom>
        </p:spPr>
        <p:txBody>
          <a:bodyPr wrap="square">
            <a:spAutoFit/>
          </a:bodyPr>
          <a:lstStyle/>
          <a:p>
            <a:pPr algn="just"/>
            <a:endParaRPr lang="tr-TR" b="1" dirty="0" smtClean="0">
              <a:latin typeface="Calibri" pitchFamily="34" charset="0"/>
            </a:endParaRPr>
          </a:p>
          <a:p>
            <a:pPr algn="just">
              <a:buFont typeface="Wingdings" pitchFamily="2" charset="2"/>
              <a:buChar char="v"/>
            </a:pPr>
            <a:endParaRPr lang="tr-TR" b="1" dirty="0">
              <a:latin typeface="Calibri" pitchFamily="34" charset="0"/>
            </a:endParaRPr>
          </a:p>
          <a:p>
            <a:pPr algn="just"/>
            <a:endParaRPr lang="tr-TR" sz="2400" b="1" dirty="0" smtClean="0">
              <a:latin typeface="Calibri" pitchFamily="34" charset="0"/>
            </a:endParaRPr>
          </a:p>
          <a:p>
            <a:pPr algn="just"/>
            <a:endParaRPr lang="tr-TR" sz="2400" b="1" dirty="0">
              <a:latin typeface="Calibri" pitchFamily="34" charset="0"/>
            </a:endParaRPr>
          </a:p>
          <a:p>
            <a:pPr algn="just"/>
            <a:endParaRPr lang="tr-TR" sz="2400" b="1" dirty="0" smtClean="0">
              <a:latin typeface="Calibri" pitchFamily="34" charset="0"/>
            </a:endParaRPr>
          </a:p>
          <a:p>
            <a:pPr algn="just">
              <a:buFont typeface="Wingdings" pitchFamily="2" charset="2"/>
              <a:buChar char="v"/>
            </a:pPr>
            <a:r>
              <a:rPr lang="tr-TR" sz="2400" b="1" dirty="0" smtClean="0">
                <a:latin typeface="Calibri" pitchFamily="34" charset="0"/>
              </a:rPr>
              <a:t>Türkiye’deki ana şirket doğrudan birim açabileceği gibi yurt dışında faaliyet gösteren şirketi veya şubeleri de birim açabilir. Bu durumda yurt dışındaki şirket ile Türkiye’deki ana şirket arasında organik bağın olması gerekir. Destek ödemesi yurt dışı ortaklık oranına göre hesaplanır.</a:t>
            </a:r>
            <a:r>
              <a:rPr lang="tr-TR" dirty="0"/>
              <a:t> </a:t>
            </a:r>
          </a:p>
        </p:txBody>
      </p:sp>
    </p:spTree>
    <p:extLst>
      <p:ext uri="{BB962C8B-B14F-4D97-AF65-F5344CB8AC3E}">
        <p14:creationId xmlns:p14="http://schemas.microsoft.com/office/powerpoint/2010/main" val="28616554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9144000" cy="6597352"/>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646331"/>
          </a:xfrm>
          <a:prstGeom prst="rect">
            <a:avLst/>
          </a:prstGeom>
          <a:noFill/>
        </p:spPr>
        <p:txBody>
          <a:bodyPr wrap="square" rtlCol="0">
            <a:spAutoFit/>
          </a:bodyPr>
          <a:lstStyle/>
          <a:p>
            <a:pPr algn="r"/>
            <a:r>
              <a:rPr lang="tr-TR" b="1" dirty="0" smtClean="0">
                <a:latin typeface="Calibri" pitchFamily="34" charset="0"/>
              </a:rPr>
              <a:t>A-YURT </a:t>
            </a:r>
            <a:r>
              <a:rPr lang="tr-TR" b="1" dirty="0">
                <a:latin typeface="Calibri" pitchFamily="34" charset="0"/>
              </a:rPr>
              <a:t>DIŞI BİRİM KİRA GİDERLERİNİN  DESTEKLENMESİ</a:t>
            </a:r>
            <a:r>
              <a:rPr lang="tr-TR" dirty="0">
                <a:latin typeface="Calibri" pitchFamily="34" charset="0"/>
              </a:rPr>
              <a:t/>
            </a:r>
            <a:br>
              <a:rPr lang="tr-TR" dirty="0">
                <a:latin typeface="Calibri" pitchFamily="34" charset="0"/>
              </a:rPr>
            </a:br>
            <a:endParaRPr lang="en-US" dirty="0">
              <a:latin typeface="Trajan Pro"/>
              <a:cs typeface="Trajan Pro"/>
            </a:endParaRPr>
          </a:p>
        </p:txBody>
      </p:sp>
      <p:sp>
        <p:nvSpPr>
          <p:cNvPr id="3" name="Rectangle 2"/>
          <p:cNvSpPr/>
          <p:nvPr/>
        </p:nvSpPr>
        <p:spPr>
          <a:xfrm>
            <a:off x="251520" y="1166843"/>
            <a:ext cx="8712968" cy="5709255"/>
          </a:xfrm>
          <a:prstGeom prst="rect">
            <a:avLst/>
          </a:prstGeom>
        </p:spPr>
        <p:txBody>
          <a:bodyPr wrap="square">
            <a:spAutoFit/>
          </a:bodyPr>
          <a:lstStyle/>
          <a:p>
            <a:r>
              <a:rPr lang="tr-TR" sz="2300" b="1" dirty="0" smtClean="0">
                <a:latin typeface="Calibri" pitchFamily="34" charset="0"/>
              </a:rPr>
              <a:t>Türkiye'deki ana şirket ile yurt dışındaki şirket arasında organik bağın tespiti için; </a:t>
            </a:r>
          </a:p>
          <a:p>
            <a:endParaRPr lang="tr-TR" sz="2300" b="1" dirty="0" smtClean="0">
              <a:latin typeface="Calibri" pitchFamily="34" charset="0"/>
            </a:endParaRPr>
          </a:p>
          <a:p>
            <a:pPr marL="342900" indent="-342900">
              <a:buAutoNum type="alphaLcParenR"/>
            </a:pPr>
            <a:r>
              <a:rPr lang="tr-TR" sz="2300" b="1" dirty="0" smtClean="0">
                <a:latin typeface="Calibri" pitchFamily="34" charset="0"/>
              </a:rPr>
              <a:t>Şirketin tüzel kişilik olarak yurt dışındaki şirkete ortak olması,</a:t>
            </a:r>
          </a:p>
          <a:p>
            <a:endParaRPr lang="tr-TR" sz="2300" b="1" dirty="0" smtClean="0">
              <a:latin typeface="Calibri" pitchFamily="34" charset="0"/>
            </a:endParaRPr>
          </a:p>
          <a:p>
            <a:r>
              <a:rPr lang="tr-TR" sz="2300" b="1" dirty="0" smtClean="0">
                <a:latin typeface="Calibri" pitchFamily="34" charset="0"/>
              </a:rPr>
              <a:t>b) Şirketin tüm ortaklarının yurt dışındaki şirkete ortak olması,</a:t>
            </a:r>
          </a:p>
          <a:p>
            <a:endParaRPr lang="tr-TR" sz="2300" b="1" dirty="0" smtClean="0">
              <a:latin typeface="Calibri" pitchFamily="34" charset="0"/>
            </a:endParaRPr>
          </a:p>
          <a:p>
            <a:r>
              <a:rPr lang="tr-TR" sz="2300" b="1" dirty="0" smtClean="0">
                <a:latin typeface="Calibri" pitchFamily="34" charset="0"/>
              </a:rPr>
              <a:t>c) Şirketin en az % 51’ine sahip ortak veya ortaklarının yurt dışında açılan şirkete ortak olması,</a:t>
            </a:r>
          </a:p>
          <a:p>
            <a:endParaRPr lang="tr-TR" sz="2300" b="1" dirty="0" smtClean="0">
              <a:latin typeface="Calibri" pitchFamily="34" charset="0"/>
            </a:endParaRPr>
          </a:p>
          <a:p>
            <a:r>
              <a:rPr lang="tr-TR" sz="2300" b="1" dirty="0" smtClean="0">
                <a:latin typeface="Calibri" pitchFamily="34" charset="0"/>
              </a:rPr>
              <a:t>ç) Şirketin halka açık olması halinde; halka açıklık oranı düştükten sonra şirketin %51’ine sahip ortak ya da ortakların yurt dışında açılan şirkete ortak olması.</a:t>
            </a:r>
          </a:p>
          <a:p>
            <a:endParaRPr lang="tr-TR" b="1" dirty="0" smtClean="0">
              <a:latin typeface="Calibri" pitchFamily="34" charset="0"/>
            </a:endParaRPr>
          </a:p>
          <a:p>
            <a:r>
              <a:rPr lang="tr-TR" b="1" dirty="0" smtClean="0">
                <a:latin typeface="Calibri" pitchFamily="34" charset="0"/>
              </a:rPr>
              <a:t>*** Birimin açıldığı ülkenin ulusal mevzuatı kapsamındaki sınırlamalar yukarıdaki fıkra hükmünden muaf tutulur. </a:t>
            </a:r>
          </a:p>
          <a:p>
            <a:pPr algn="just">
              <a:buFont typeface="Wingdings" pitchFamily="2" charset="2"/>
              <a:buChar char="v"/>
            </a:pPr>
            <a:endParaRPr lang="tr-TR" sz="1200" b="1" dirty="0" smtClean="0">
              <a:latin typeface="Calibri" pitchFamily="34" charset="0"/>
            </a:endParaRPr>
          </a:p>
        </p:txBody>
      </p:sp>
    </p:spTree>
    <p:extLst>
      <p:ext uri="{BB962C8B-B14F-4D97-AF65-F5344CB8AC3E}">
        <p14:creationId xmlns:p14="http://schemas.microsoft.com/office/powerpoint/2010/main" val="39383779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523220"/>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tr-TR" sz="1000" b="1" dirty="0" smtClean="0">
              <a:solidFill>
                <a:schemeClr val="bg1">
                  <a:lumMod val="50000"/>
                </a:schemeClr>
              </a:solidFill>
              <a:latin typeface="Trajan Pro"/>
              <a:cs typeface="Trajan Pro"/>
            </a:endParaRP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523220"/>
          </a:xfrm>
          <a:prstGeom prst="rect">
            <a:avLst/>
          </a:prstGeom>
          <a:noFill/>
        </p:spPr>
        <p:txBody>
          <a:bodyPr wrap="square" rtlCol="0">
            <a:spAutoFit/>
          </a:bodyPr>
          <a:lstStyle/>
          <a:p>
            <a:pPr algn="r"/>
            <a:r>
              <a:rPr lang="tr-TR" sz="1400" b="1" dirty="0" smtClean="0">
                <a:latin typeface="Calibri" pitchFamily="34" charset="0"/>
              </a:rPr>
              <a:t>A-YURT DIŞI BİRİM KİRA GİDERLERİNİN  DESTEKLENMESİ</a:t>
            </a:r>
            <a:r>
              <a:rPr lang="tr-TR" sz="1400" dirty="0" smtClean="0">
                <a:latin typeface="Calibri" pitchFamily="34" charset="0"/>
              </a:rPr>
              <a:t/>
            </a:r>
            <a:br>
              <a:rPr lang="tr-TR" sz="1400" dirty="0" smtClean="0">
                <a:latin typeface="Calibri" pitchFamily="34" charset="0"/>
              </a:rPr>
            </a:br>
            <a:r>
              <a:rPr lang="tr-TR" sz="1400" b="1" dirty="0" smtClean="0">
                <a:latin typeface="Calibri" pitchFamily="34" charset="0"/>
              </a:rPr>
              <a:t>UYGULAMADA DİKKAT EDİLMESİ GEREKEN HUSUSLAR </a:t>
            </a:r>
            <a:endParaRPr lang="en-US" sz="1400" b="1" dirty="0">
              <a:latin typeface="Trajan Pro"/>
              <a:cs typeface="Trajan Pro"/>
            </a:endParaRPr>
          </a:p>
        </p:txBody>
      </p:sp>
      <p:sp>
        <p:nvSpPr>
          <p:cNvPr id="3" name="Rectangle 2"/>
          <p:cNvSpPr/>
          <p:nvPr/>
        </p:nvSpPr>
        <p:spPr>
          <a:xfrm>
            <a:off x="393699" y="1196752"/>
            <a:ext cx="8498781" cy="4647426"/>
          </a:xfrm>
          <a:prstGeom prst="rect">
            <a:avLst/>
          </a:prstGeom>
        </p:spPr>
        <p:txBody>
          <a:bodyPr wrap="square">
            <a:spAutoFit/>
          </a:bodyPr>
          <a:lstStyle/>
          <a:p>
            <a:pPr algn="just">
              <a:buFont typeface="Wingdings" pitchFamily="2" charset="2"/>
              <a:buChar char="v"/>
            </a:pPr>
            <a:r>
              <a:rPr lang="tr-TR" sz="2300" b="1" dirty="0" smtClean="0">
                <a:latin typeface="Calibri" pitchFamily="34" charset="0"/>
              </a:rPr>
              <a:t>Bu Tebliğ kapsamındaki desteklerden yararlanan </a:t>
            </a:r>
            <a:r>
              <a:rPr lang="tr-TR" sz="2300" b="1" u="sng" dirty="0" smtClean="0">
                <a:latin typeface="Calibri" pitchFamily="34" charset="0"/>
              </a:rPr>
              <a:t>birimlerde</a:t>
            </a:r>
            <a:r>
              <a:rPr lang="tr-TR" sz="2300" b="1" dirty="0" smtClean="0">
                <a:latin typeface="Calibri" pitchFamily="34" charset="0"/>
              </a:rPr>
              <a:t>, </a:t>
            </a:r>
            <a:r>
              <a:rPr lang="tr-TR" sz="2300" b="1" u="sng" dirty="0" smtClean="0">
                <a:latin typeface="Calibri" pitchFamily="34" charset="0"/>
              </a:rPr>
              <a:t>Türkiye’de üretilen ürünlerin pazarlanması gerekir.</a:t>
            </a:r>
          </a:p>
          <a:p>
            <a:pPr algn="just"/>
            <a:endParaRPr lang="tr-TR" sz="2300" b="1" dirty="0" smtClean="0">
              <a:latin typeface="Calibri" pitchFamily="34" charset="0"/>
            </a:endParaRPr>
          </a:p>
          <a:p>
            <a:pPr algn="just">
              <a:buFont typeface="Wingdings" pitchFamily="2" charset="2"/>
              <a:buChar char="v"/>
            </a:pPr>
            <a:r>
              <a:rPr lang="tr-TR" sz="2300" b="1" dirty="0" smtClean="0">
                <a:latin typeface="Calibri" pitchFamily="34" charset="0"/>
              </a:rPr>
              <a:t> Yurt dışı şirketin Türkiye’deki </a:t>
            </a:r>
            <a:r>
              <a:rPr lang="tr-TR" sz="2300" b="1" u="sng" dirty="0" smtClean="0">
                <a:latin typeface="Calibri" pitchFamily="34" charset="0"/>
              </a:rPr>
              <a:t>ana şirketin kuruluş tarihinden sonra açılması gerekir. </a:t>
            </a:r>
          </a:p>
          <a:p>
            <a:pPr algn="just"/>
            <a:endParaRPr lang="tr-TR" sz="2300" b="1" dirty="0" smtClean="0">
              <a:latin typeface="Calibri" pitchFamily="34" charset="0"/>
            </a:endParaRPr>
          </a:p>
          <a:p>
            <a:pPr algn="just">
              <a:buFont typeface="Wingdings" pitchFamily="2" charset="2"/>
              <a:buChar char="v"/>
            </a:pPr>
            <a:r>
              <a:rPr lang="tr-TR" sz="2300" b="1" u="sng" dirty="0">
                <a:latin typeface="Calibri" pitchFamily="34" charset="0"/>
              </a:rPr>
              <a:t>K</a:t>
            </a:r>
            <a:r>
              <a:rPr lang="tr-TR" sz="2300" b="1" u="sng" dirty="0" smtClean="0">
                <a:latin typeface="Calibri" pitchFamily="34" charset="0"/>
              </a:rPr>
              <a:t>iracı ile kiraya veren arasında organik bağın bulunmaması ve kiralanan yerin konut olarak kullanılmaması gerekir.</a:t>
            </a:r>
          </a:p>
          <a:p>
            <a:pPr algn="just">
              <a:buFont typeface="Wingdings" pitchFamily="2" charset="2"/>
              <a:buChar char="v"/>
            </a:pPr>
            <a:endParaRPr lang="tr-TR" sz="2300" b="1" dirty="0">
              <a:latin typeface="Calibri" pitchFamily="34" charset="0"/>
            </a:endParaRPr>
          </a:p>
          <a:p>
            <a:pPr algn="just">
              <a:buFont typeface="Wingdings" pitchFamily="2" charset="2"/>
              <a:buChar char="v"/>
            </a:pPr>
            <a:r>
              <a:rPr lang="tr-TR" sz="2300" b="1" dirty="0">
                <a:latin typeface="+mj-lt"/>
              </a:rPr>
              <a:t>İşletme giderlerinin destek kapsamında bulunmaması nedeniyle, kira desteği için </a:t>
            </a:r>
            <a:r>
              <a:rPr lang="tr-TR" sz="2300" b="1" u="sng" dirty="0">
                <a:latin typeface="+mj-lt"/>
              </a:rPr>
              <a:t>net kira tutarı ile işletme giderlerinin kira sözleşmesinde açık bir şekilde belirtilmesi </a:t>
            </a:r>
            <a:r>
              <a:rPr lang="tr-TR" sz="2300" b="1" u="sng" dirty="0" smtClean="0">
                <a:latin typeface="+mj-lt"/>
              </a:rPr>
              <a:t>gerekir.</a:t>
            </a:r>
          </a:p>
          <a:p>
            <a:pPr algn="just"/>
            <a:endParaRPr lang="tr-TR" sz="2000" b="1" dirty="0">
              <a:latin typeface="Calibri" pitchFamily="34" charset="0"/>
            </a:endParaRPr>
          </a:p>
        </p:txBody>
      </p:sp>
    </p:spTree>
    <p:extLst>
      <p:ext uri="{BB962C8B-B14F-4D97-AF65-F5344CB8AC3E}">
        <p14:creationId xmlns:p14="http://schemas.microsoft.com/office/powerpoint/2010/main" val="33685136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500" y="1451"/>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646331"/>
          </a:xfrm>
          <a:prstGeom prst="rect">
            <a:avLst/>
          </a:prstGeom>
          <a:noFill/>
        </p:spPr>
        <p:txBody>
          <a:bodyPr wrap="square" rtlCol="0">
            <a:spAutoFit/>
          </a:bodyPr>
          <a:lstStyle/>
          <a:p>
            <a:pPr algn="r"/>
            <a:r>
              <a:rPr lang="tr-TR" b="1" dirty="0" smtClean="0">
                <a:latin typeface="Calibri" pitchFamily="34" charset="0"/>
              </a:rPr>
              <a:t>A-YURT DIŞI </a:t>
            </a:r>
            <a:r>
              <a:rPr lang="tr-TR" b="1" dirty="0">
                <a:latin typeface="Calibri" pitchFamily="34" charset="0"/>
              </a:rPr>
              <a:t>BİRİM KİRA GİDERLERİNİN  DESTEKLENMESİ</a:t>
            </a:r>
            <a:r>
              <a:rPr lang="tr-TR" dirty="0">
                <a:latin typeface="Calibri" pitchFamily="34" charset="0"/>
              </a:rPr>
              <a:t/>
            </a:r>
            <a:br>
              <a:rPr lang="tr-TR" dirty="0">
                <a:latin typeface="Calibri" pitchFamily="34" charset="0"/>
              </a:rPr>
            </a:br>
            <a:endParaRPr lang="en-US" dirty="0">
              <a:latin typeface="Trajan Pro"/>
              <a:cs typeface="Trajan Pro"/>
            </a:endParaRPr>
          </a:p>
        </p:txBody>
      </p:sp>
      <p:graphicFrame>
        <p:nvGraphicFramePr>
          <p:cNvPr id="13" name="Object 12"/>
          <p:cNvGraphicFramePr>
            <a:graphicFrameLocks noChangeAspect="1"/>
          </p:cNvGraphicFramePr>
          <p:nvPr>
            <p:extLst>
              <p:ext uri="{D42A27DB-BD31-4B8C-83A1-F6EECF244321}">
                <p14:modId xmlns:p14="http://schemas.microsoft.com/office/powerpoint/2010/main" val="1549584762"/>
              </p:ext>
            </p:extLst>
          </p:nvPr>
        </p:nvGraphicFramePr>
        <p:xfrm>
          <a:off x="339724" y="1600200"/>
          <a:ext cx="8905876" cy="3365500"/>
        </p:xfrm>
        <a:graphic>
          <a:graphicData uri="http://schemas.openxmlformats.org/presentationml/2006/ole">
            <mc:AlternateContent xmlns:mc="http://schemas.openxmlformats.org/markup-compatibility/2006">
              <mc:Choice xmlns:v="urn:schemas-microsoft-com:vml" Requires="v">
                <p:oleObj spid="_x0000_s1049" name="Worksheet" r:id="rId4" imgW="7829510" imgH="2019320" progId="Excel.Sheet.12">
                  <p:embed/>
                </p:oleObj>
              </mc:Choice>
              <mc:Fallback>
                <p:oleObj name="Worksheet" r:id="rId4" imgW="7829510" imgH="2019320" progId="Excel.Sheet.12">
                  <p:embed/>
                  <p:pic>
                    <p:nvPicPr>
                      <p:cNvPr id="0" name=""/>
                      <p:cNvPicPr/>
                      <p:nvPr/>
                    </p:nvPicPr>
                    <p:blipFill>
                      <a:blip r:embed="rId5"/>
                      <a:stretch>
                        <a:fillRect/>
                      </a:stretch>
                    </p:blipFill>
                    <p:spPr>
                      <a:xfrm>
                        <a:off x="339724" y="1600200"/>
                        <a:ext cx="8905876" cy="3365500"/>
                      </a:xfrm>
                      <a:prstGeom prst="rect">
                        <a:avLst/>
                      </a:prstGeom>
                    </p:spPr>
                  </p:pic>
                </p:oleObj>
              </mc:Fallback>
            </mc:AlternateContent>
          </a:graphicData>
        </a:graphic>
      </p:graphicFrame>
    </p:spTree>
    <p:extLst>
      <p:ext uri="{BB962C8B-B14F-4D97-AF65-F5344CB8AC3E}">
        <p14:creationId xmlns:p14="http://schemas.microsoft.com/office/powerpoint/2010/main" val="37714570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7500" y="1451"/>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646331"/>
          </a:xfrm>
          <a:prstGeom prst="rect">
            <a:avLst/>
          </a:prstGeom>
          <a:noFill/>
        </p:spPr>
        <p:txBody>
          <a:bodyPr wrap="square" rtlCol="0">
            <a:spAutoFit/>
          </a:bodyPr>
          <a:lstStyle/>
          <a:p>
            <a:pPr algn="r"/>
            <a:r>
              <a:rPr lang="tr-TR" b="1" dirty="0" smtClean="0">
                <a:latin typeface="Calibri" pitchFamily="34" charset="0"/>
              </a:rPr>
              <a:t>A-YURT DIŞI </a:t>
            </a:r>
            <a:r>
              <a:rPr lang="tr-TR" b="1" dirty="0">
                <a:latin typeface="Calibri" pitchFamily="34" charset="0"/>
              </a:rPr>
              <a:t>BİRİM KİRA GİDERLERİNİN  DESTEKLENMESİ</a:t>
            </a:r>
            <a:r>
              <a:rPr lang="tr-TR" dirty="0">
                <a:latin typeface="Calibri" pitchFamily="34" charset="0"/>
              </a:rPr>
              <a:t/>
            </a:r>
            <a:br>
              <a:rPr lang="tr-TR" dirty="0">
                <a:latin typeface="Calibri" pitchFamily="34" charset="0"/>
              </a:rPr>
            </a:br>
            <a:endParaRPr lang="en-US" dirty="0">
              <a:latin typeface="Trajan Pro"/>
              <a:cs typeface="Trajan Pro"/>
            </a:endParaRPr>
          </a:p>
        </p:txBody>
      </p:sp>
      <p:sp>
        <p:nvSpPr>
          <p:cNvPr id="3" name="Rectangle 2"/>
          <p:cNvSpPr/>
          <p:nvPr/>
        </p:nvSpPr>
        <p:spPr>
          <a:xfrm>
            <a:off x="482600" y="1993900"/>
            <a:ext cx="8204198" cy="2569934"/>
          </a:xfrm>
          <a:prstGeom prst="rect">
            <a:avLst/>
          </a:prstGeom>
        </p:spPr>
        <p:txBody>
          <a:bodyPr wrap="square">
            <a:spAutoFit/>
          </a:bodyPr>
          <a:lstStyle/>
          <a:p>
            <a:pPr algn="just"/>
            <a:r>
              <a:rPr lang="tr-TR" sz="2300" b="1" dirty="0">
                <a:latin typeface="Calibri" pitchFamily="34" charset="0"/>
              </a:rPr>
              <a:t>Şirketler ve İşbirliği Kuruluşları kira giderleri desteğinden her bir ülke için </a:t>
            </a:r>
            <a:r>
              <a:rPr lang="tr-TR" sz="2300" b="1" u="sng" dirty="0">
                <a:latin typeface="Calibri" pitchFamily="34" charset="0"/>
              </a:rPr>
              <a:t>en fazla 4 (dört) yıl </a:t>
            </a:r>
            <a:r>
              <a:rPr lang="tr-TR" sz="2300" b="1" dirty="0">
                <a:latin typeface="Calibri" pitchFamily="34" charset="0"/>
              </a:rPr>
              <a:t>süresince yararlandırılır. </a:t>
            </a:r>
            <a:r>
              <a:rPr lang="tr-TR" sz="2300" b="1" u="sng" dirty="0">
                <a:latin typeface="Calibri" pitchFamily="34" charset="0"/>
              </a:rPr>
              <a:t>4 (dört) yıllık süre ülkedeki ilk birimin ilk destek ödemesine esas teşkil eden ödeme  belgesinin tarihinden itibaren başlar.</a:t>
            </a:r>
          </a:p>
          <a:p>
            <a:pPr algn="just"/>
            <a:endParaRPr lang="tr-TR" sz="2300" b="1" u="sng" dirty="0">
              <a:latin typeface="Calibri" pitchFamily="34" charset="0"/>
            </a:endParaRPr>
          </a:p>
          <a:p>
            <a:pPr algn="just"/>
            <a:r>
              <a:rPr lang="tr-TR" sz="2300" b="1" dirty="0">
                <a:latin typeface="Calibri" pitchFamily="34" charset="0"/>
              </a:rPr>
              <a:t>Bu Tebliğ kapsamında kira desteğinden en fazla 25 (yirmibeş) birim için yararlanılabilir. </a:t>
            </a:r>
          </a:p>
        </p:txBody>
      </p:sp>
    </p:spTree>
    <p:extLst>
      <p:ext uri="{BB962C8B-B14F-4D97-AF65-F5344CB8AC3E}">
        <p14:creationId xmlns:p14="http://schemas.microsoft.com/office/powerpoint/2010/main" val="38799679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TEBLİĞ KAPSAMINDAKİ DESTEKLER</a:t>
            </a:r>
            <a:endParaRPr lang="en-US" dirty="0">
              <a:latin typeface="Trajan Pro"/>
              <a:cs typeface="Trajan Pro"/>
            </a:endParaRPr>
          </a:p>
        </p:txBody>
      </p:sp>
      <p:sp>
        <p:nvSpPr>
          <p:cNvPr id="3" name="Rectangle 2"/>
          <p:cNvSpPr/>
          <p:nvPr/>
        </p:nvSpPr>
        <p:spPr>
          <a:xfrm>
            <a:off x="473083" y="1766280"/>
            <a:ext cx="8275381" cy="3200876"/>
          </a:xfrm>
          <a:prstGeom prst="rect">
            <a:avLst/>
          </a:prstGeom>
        </p:spPr>
        <p:txBody>
          <a:bodyPr wrap="square">
            <a:spAutoFit/>
          </a:bodyPr>
          <a:lstStyle/>
          <a:p>
            <a:endParaRPr lang="tr-TR" b="1" u="sng" dirty="0" smtClean="0">
              <a:latin typeface="Calibri" pitchFamily="34" charset="0"/>
            </a:endParaRPr>
          </a:p>
          <a:p>
            <a:endParaRPr lang="tr-TR" sz="2400" b="1" dirty="0" smtClean="0">
              <a:latin typeface="Calibri" pitchFamily="34" charset="0"/>
            </a:endParaRPr>
          </a:p>
          <a:p>
            <a:endParaRPr lang="tr-TR" sz="2400" b="1" dirty="0">
              <a:latin typeface="Calibri" pitchFamily="34" charset="0"/>
            </a:endParaRPr>
          </a:p>
          <a:p>
            <a:pPr algn="ctr"/>
            <a:r>
              <a:rPr lang="tr-TR" sz="4400" b="1" dirty="0" smtClean="0">
                <a:latin typeface="Calibri" pitchFamily="34" charset="0"/>
              </a:rPr>
              <a:t>B) TANITIM GİDERLERİNİN DESTEKLENMESİ</a:t>
            </a:r>
          </a:p>
          <a:p>
            <a:endParaRPr lang="tr-TR" sz="2400" b="1" dirty="0" smtClean="0">
              <a:latin typeface="Calibri" pitchFamily="34" charset="0"/>
            </a:endParaRPr>
          </a:p>
          <a:p>
            <a:pPr algn="just"/>
            <a:endParaRPr lang="tr-TR" sz="2400" b="1" dirty="0">
              <a:latin typeface="Calibri" pitchFamily="34" charset="0"/>
            </a:endParaRPr>
          </a:p>
        </p:txBody>
      </p:sp>
    </p:spTree>
    <p:extLst>
      <p:ext uri="{BB962C8B-B14F-4D97-AF65-F5344CB8AC3E}">
        <p14:creationId xmlns:p14="http://schemas.microsoft.com/office/powerpoint/2010/main" val="34297300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B-YURT DIŞI TANITIM </a:t>
            </a:r>
            <a:r>
              <a:rPr lang="tr-TR" b="1" dirty="0" smtClean="0">
                <a:latin typeface="Calibri" pitchFamily="34" charset="0"/>
              </a:rPr>
              <a:t>GİDERLERİNİN </a:t>
            </a:r>
            <a:r>
              <a:rPr lang="tr-TR" b="1" dirty="0">
                <a:latin typeface="Calibri" pitchFamily="34" charset="0"/>
              </a:rPr>
              <a:t>DESTEKLENMESİ</a:t>
            </a:r>
            <a:endParaRPr lang="en-US" dirty="0">
              <a:latin typeface="Trajan Pro"/>
              <a:cs typeface="Trajan Pro"/>
            </a:endParaRPr>
          </a:p>
        </p:txBody>
      </p:sp>
      <p:sp>
        <p:nvSpPr>
          <p:cNvPr id="3" name="Rectangle 2"/>
          <p:cNvSpPr/>
          <p:nvPr/>
        </p:nvSpPr>
        <p:spPr>
          <a:xfrm>
            <a:off x="323528" y="1268760"/>
            <a:ext cx="8255304" cy="5632311"/>
          </a:xfrm>
          <a:prstGeom prst="rect">
            <a:avLst/>
          </a:prstGeom>
        </p:spPr>
        <p:txBody>
          <a:bodyPr wrap="square">
            <a:spAutoFit/>
          </a:bodyPr>
          <a:lstStyle/>
          <a:p>
            <a:pPr algn="just">
              <a:buFont typeface="Wingdings" pitchFamily="2" charset="2"/>
              <a:buChar char="v"/>
            </a:pPr>
            <a:r>
              <a:rPr lang="tr-TR" sz="2000" b="1" dirty="0" smtClean="0">
                <a:latin typeface="Calibri" pitchFamily="34" charset="0"/>
              </a:rPr>
              <a:t>Yurt </a:t>
            </a:r>
            <a:r>
              <a:rPr lang="tr-TR" sz="2000" b="1" dirty="0">
                <a:latin typeface="Calibri" pitchFamily="34" charset="0"/>
              </a:rPr>
              <a:t>dışına yönelik olarak gerçekleştirilen </a:t>
            </a:r>
            <a:r>
              <a:rPr lang="tr-TR" sz="2000" b="1" u="sng" dirty="0">
                <a:latin typeface="Calibri" pitchFamily="34" charset="0"/>
              </a:rPr>
              <a:t>görsel ve yazılı tanıtım </a:t>
            </a:r>
            <a:r>
              <a:rPr lang="tr-TR" sz="2000" b="1" u="sng" dirty="0" smtClean="0">
                <a:latin typeface="Calibri" pitchFamily="34" charset="0"/>
              </a:rPr>
              <a:t>sponsorluk</a:t>
            </a:r>
            <a:r>
              <a:rPr lang="tr-TR" sz="2000" b="1" u="sng" dirty="0">
                <a:latin typeface="Calibri" pitchFamily="34" charset="0"/>
              </a:rPr>
              <a:t>,</a:t>
            </a:r>
            <a:r>
              <a:rPr lang="tr-TR" sz="2000" b="1" dirty="0">
                <a:latin typeface="Calibri" pitchFamily="34" charset="0"/>
              </a:rPr>
              <a:t> </a:t>
            </a:r>
            <a:r>
              <a:rPr lang="tr-TR" sz="2000" b="1" dirty="0" smtClean="0">
                <a:latin typeface="Calibri" pitchFamily="34" charset="0"/>
              </a:rPr>
              <a:t>açık hava reklamları, </a:t>
            </a:r>
            <a:r>
              <a:rPr lang="tr-TR" sz="2000" b="1" u="sng" dirty="0" smtClean="0">
                <a:latin typeface="Calibri" pitchFamily="34" charset="0"/>
              </a:rPr>
              <a:t>yurt </a:t>
            </a:r>
            <a:r>
              <a:rPr lang="tr-TR" sz="2000" b="1" u="sng" dirty="0">
                <a:latin typeface="Calibri" pitchFamily="34" charset="0"/>
              </a:rPr>
              <a:t>dışı </a:t>
            </a:r>
            <a:r>
              <a:rPr lang="tr-TR" sz="2000" b="1" u="sng" dirty="0" smtClean="0">
                <a:latin typeface="Calibri" pitchFamily="34" charset="0"/>
              </a:rPr>
              <a:t>birimlerinin ya da yurt dışında tescilli markaların  web sitesi tasarımı, </a:t>
            </a:r>
            <a:r>
              <a:rPr lang="tr-TR" sz="2000" b="1" dirty="0" smtClean="0">
                <a:latin typeface="Calibri" pitchFamily="34" charset="0"/>
              </a:rPr>
              <a:t> sosyal medya tasarımı, online satış sitesi tasarımı, </a:t>
            </a:r>
            <a:r>
              <a:rPr lang="tr-TR" sz="2000" b="1" u="sng" dirty="0" smtClean="0">
                <a:latin typeface="Calibri" pitchFamily="34" charset="0"/>
              </a:rPr>
              <a:t>reklâm </a:t>
            </a:r>
            <a:r>
              <a:rPr lang="tr-TR" sz="2000" b="1" u="sng" dirty="0">
                <a:latin typeface="Calibri" pitchFamily="34" charset="0"/>
              </a:rPr>
              <a:t>panoları, </a:t>
            </a:r>
            <a:r>
              <a:rPr lang="tr-TR" sz="2000" b="1" u="sng" dirty="0" smtClean="0">
                <a:latin typeface="Calibri" pitchFamily="34" charset="0"/>
              </a:rPr>
              <a:t>yabancı dilde hazırlanmış dijital kataloglar,  yabancı </a:t>
            </a:r>
            <a:r>
              <a:rPr lang="tr-TR" sz="2000" b="1" u="sng" dirty="0">
                <a:latin typeface="Calibri" pitchFamily="34" charset="0"/>
              </a:rPr>
              <a:t>dilde hazırlanmış firma katalogları</a:t>
            </a:r>
            <a:r>
              <a:rPr lang="tr-TR" sz="2000" b="1" dirty="0">
                <a:latin typeface="Calibri" pitchFamily="34" charset="0"/>
              </a:rPr>
              <a:t>, </a:t>
            </a:r>
            <a:r>
              <a:rPr lang="tr-TR" sz="2000" b="1" dirty="0" smtClean="0">
                <a:latin typeface="Calibri" pitchFamily="34" charset="0"/>
              </a:rPr>
              <a:t>afiş, </a:t>
            </a:r>
            <a:r>
              <a:rPr lang="tr-TR" sz="2000" b="1" u="sng" dirty="0" smtClean="0">
                <a:latin typeface="Calibri" pitchFamily="34" charset="0"/>
              </a:rPr>
              <a:t>broşürler</a:t>
            </a:r>
            <a:r>
              <a:rPr lang="tr-TR" sz="2000" b="1" u="sng" dirty="0">
                <a:latin typeface="Calibri" pitchFamily="34" charset="0"/>
              </a:rPr>
              <a:t>,</a:t>
            </a:r>
            <a:r>
              <a:rPr lang="tr-TR" sz="2000" b="1" dirty="0">
                <a:latin typeface="Calibri" pitchFamily="34" charset="0"/>
              </a:rPr>
              <a:t> </a:t>
            </a:r>
            <a:r>
              <a:rPr lang="tr-TR" sz="2000" b="1" dirty="0" smtClean="0">
                <a:latin typeface="Calibri" pitchFamily="34" charset="0"/>
              </a:rPr>
              <a:t>el ilanı, </a:t>
            </a:r>
            <a:r>
              <a:rPr lang="tr-TR" sz="2000" b="1" u="sng" dirty="0" smtClean="0">
                <a:latin typeface="Calibri" pitchFamily="34" charset="0"/>
              </a:rPr>
              <a:t>eşantiyon </a:t>
            </a:r>
            <a:r>
              <a:rPr lang="tr-TR" sz="2000" b="1" u="sng" dirty="0">
                <a:latin typeface="Calibri" pitchFamily="34" charset="0"/>
              </a:rPr>
              <a:t>ve tanıtım malzemeleri</a:t>
            </a:r>
            <a:r>
              <a:rPr lang="tr-TR" sz="2000" b="1" dirty="0" smtClean="0">
                <a:latin typeface="Calibri" pitchFamily="34" charset="0"/>
              </a:rPr>
              <a:t>, internet ortamında </a:t>
            </a:r>
            <a:r>
              <a:rPr lang="tr-TR" sz="2000" b="1" u="sng" dirty="0" smtClean="0">
                <a:latin typeface="Calibri" pitchFamily="34" charset="0"/>
              </a:rPr>
              <a:t> ve sosyal medyada verilen reklâmlar, toplu e-posta/SMS/MMS, tanıtım filmi yapımı, akıllı cihazlara yönelik uygulama, arama motoru ve dijital platformlarda firma/ürün/marka tanıtımı, </a:t>
            </a:r>
            <a:r>
              <a:rPr lang="tr-TR" sz="2000" b="1" dirty="0" smtClean="0">
                <a:latin typeface="Calibri" pitchFamily="34" charset="0"/>
              </a:rPr>
              <a:t> </a:t>
            </a:r>
            <a:r>
              <a:rPr lang="tr-TR" sz="2000" b="1" dirty="0">
                <a:latin typeface="Calibri" pitchFamily="34" charset="0"/>
              </a:rPr>
              <a:t>ürünlerin satışa sunulduğu ve üzerinde şirketin markasının/logosunun yer aldığı </a:t>
            </a:r>
            <a:r>
              <a:rPr lang="tr-TR" sz="2000" b="1" dirty="0" smtClean="0">
                <a:latin typeface="Calibri" pitchFamily="34" charset="0"/>
              </a:rPr>
              <a:t>stand/soğutucu, defile/show/seminer/konferans düzenleme, 3 aya kadar geçici (pop-up) mağazacılık, tanıtım amaçlı görsel ürün sunumu </a:t>
            </a:r>
            <a:r>
              <a:rPr lang="tr-TR" sz="2000" b="1" u="sng" dirty="0" smtClean="0">
                <a:latin typeface="Calibri" pitchFamily="34" charset="0"/>
              </a:rPr>
              <a:t>giderleri </a:t>
            </a:r>
            <a:r>
              <a:rPr lang="tr-TR" sz="2000" b="1" u="sng" dirty="0">
                <a:latin typeface="Calibri" pitchFamily="34" charset="0"/>
              </a:rPr>
              <a:t>desteklenir. </a:t>
            </a:r>
            <a:endParaRPr lang="tr-TR" sz="2000" b="1" u="sng" dirty="0" smtClean="0">
              <a:latin typeface="Calibri" pitchFamily="34" charset="0"/>
            </a:endParaRPr>
          </a:p>
          <a:p>
            <a:pPr algn="just">
              <a:buFont typeface="Wingdings" pitchFamily="2" charset="2"/>
              <a:buChar char="v"/>
            </a:pPr>
            <a:endParaRPr lang="tr-TR" sz="2000" b="1" u="sng" dirty="0">
              <a:latin typeface="Calibri" pitchFamily="34" charset="0"/>
            </a:endParaRPr>
          </a:p>
          <a:p>
            <a:pPr algn="just"/>
            <a:r>
              <a:rPr lang="tr-TR" sz="2000" b="1" dirty="0" smtClean="0">
                <a:latin typeface="Calibri" pitchFamily="34" charset="0"/>
              </a:rPr>
              <a:t>Ancak, yurt </a:t>
            </a:r>
            <a:r>
              <a:rPr lang="tr-TR" sz="2000" b="1" dirty="0">
                <a:latin typeface="Calibri" pitchFamily="34" charset="0"/>
              </a:rPr>
              <a:t>dışına yönelik yayın yapan Türk televizyonları, gazeteleri ile yurt dışında Türkçe yayın yapan televizyonlar, gazeteler vb. basın yayın organlarında verilecek reklâmlara ilişkin harcamalar destek kapsamında değerlendirilmez</a:t>
            </a:r>
            <a:r>
              <a:rPr lang="tr-TR" sz="2000" b="1" dirty="0" smtClean="0">
                <a:latin typeface="Calibri" pitchFamily="34" charset="0"/>
              </a:rPr>
              <a:t>.</a:t>
            </a:r>
            <a:endParaRPr lang="tr-TR" sz="2000" b="1" u="sng" dirty="0" smtClean="0">
              <a:latin typeface="Calibri" pitchFamily="34" charset="0"/>
            </a:endParaRPr>
          </a:p>
          <a:p>
            <a:pPr algn="just"/>
            <a:endParaRPr lang="tr-TR" sz="2000" b="1" dirty="0" smtClean="0">
              <a:latin typeface="Calibri" pitchFamily="34" charset="0"/>
            </a:endParaRPr>
          </a:p>
        </p:txBody>
      </p:sp>
    </p:spTree>
    <p:extLst>
      <p:ext uri="{BB962C8B-B14F-4D97-AF65-F5344CB8AC3E}">
        <p14:creationId xmlns:p14="http://schemas.microsoft.com/office/powerpoint/2010/main" val="18188405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12" y="100843"/>
            <a:ext cx="9144000" cy="6856549"/>
          </a:xfrm>
          <a:prstGeom prst="rect">
            <a:avLst/>
          </a:prstGeom>
        </p:spPr>
      </p:pic>
      <p:sp>
        <p:nvSpPr>
          <p:cNvPr id="7" name="TextBox 6"/>
          <p:cNvSpPr txBox="1"/>
          <p:nvPr/>
        </p:nvSpPr>
        <p:spPr>
          <a:xfrm>
            <a:off x="0" y="186955"/>
            <a:ext cx="9143999" cy="246221"/>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B-YURT DIŞI TANITIM </a:t>
            </a:r>
            <a:r>
              <a:rPr lang="tr-TR" b="1" dirty="0" smtClean="0">
                <a:latin typeface="Calibri" pitchFamily="34" charset="0"/>
              </a:rPr>
              <a:t>GİDERLERİNİN </a:t>
            </a:r>
            <a:r>
              <a:rPr lang="tr-TR" b="1" dirty="0">
                <a:latin typeface="Calibri" pitchFamily="34" charset="0"/>
              </a:rPr>
              <a:t>DESTEKLENMESİ</a:t>
            </a:r>
            <a:endParaRPr lang="en-US" dirty="0">
              <a:latin typeface="Trajan Pro"/>
              <a:cs typeface="Trajan Pro"/>
            </a:endParaRPr>
          </a:p>
        </p:txBody>
      </p:sp>
      <p:sp>
        <p:nvSpPr>
          <p:cNvPr id="3" name="Rectangle 2"/>
          <p:cNvSpPr/>
          <p:nvPr/>
        </p:nvSpPr>
        <p:spPr>
          <a:xfrm>
            <a:off x="323528" y="1268760"/>
            <a:ext cx="8255304" cy="1231106"/>
          </a:xfrm>
          <a:prstGeom prst="rect">
            <a:avLst/>
          </a:prstGeom>
        </p:spPr>
        <p:txBody>
          <a:bodyPr wrap="square">
            <a:spAutoFit/>
          </a:bodyPr>
          <a:lstStyle/>
          <a:p>
            <a:pPr algn="just">
              <a:buFont typeface="Wingdings" pitchFamily="2" charset="2"/>
              <a:buChar char="v"/>
            </a:pPr>
            <a:endParaRPr lang="tr-TR" b="1" dirty="0" smtClean="0">
              <a:latin typeface="Calibri" pitchFamily="34" charset="0"/>
            </a:endParaRPr>
          </a:p>
          <a:p>
            <a:pPr algn="just">
              <a:buFont typeface="Wingdings" pitchFamily="2" charset="2"/>
              <a:buChar char="v"/>
            </a:pPr>
            <a:endParaRPr lang="tr-TR" b="1" dirty="0">
              <a:latin typeface="Calibri" pitchFamily="34" charset="0"/>
            </a:endParaRPr>
          </a:p>
          <a:p>
            <a:pPr algn="just">
              <a:buFont typeface="Wingdings" pitchFamily="2" charset="2"/>
              <a:buChar char="v"/>
            </a:pPr>
            <a:endParaRPr lang="tr-TR" b="1" dirty="0" smtClean="0">
              <a:latin typeface="Calibri" pitchFamily="34" charset="0"/>
            </a:endParaRPr>
          </a:p>
          <a:p>
            <a:pPr algn="just"/>
            <a:endParaRPr lang="tr-TR" sz="2000" b="1" dirty="0" smtClean="0">
              <a:latin typeface="Calibri" pitchFamily="34" charset="0"/>
            </a:endParaRPr>
          </a:p>
        </p:txBody>
      </p:sp>
      <p:sp>
        <p:nvSpPr>
          <p:cNvPr id="4" name="Rectangle 3"/>
          <p:cNvSpPr/>
          <p:nvPr/>
        </p:nvSpPr>
        <p:spPr>
          <a:xfrm>
            <a:off x="323528" y="2060848"/>
            <a:ext cx="8496944" cy="4154984"/>
          </a:xfrm>
          <a:prstGeom prst="rect">
            <a:avLst/>
          </a:prstGeom>
        </p:spPr>
        <p:txBody>
          <a:bodyPr wrap="square">
            <a:spAutoFit/>
          </a:bodyPr>
          <a:lstStyle/>
          <a:p>
            <a:pPr algn="just"/>
            <a:r>
              <a:rPr lang="tr-TR" sz="2400" b="1" u="sng" dirty="0"/>
              <a:t>Tanıtım Desteğinden </a:t>
            </a:r>
            <a:r>
              <a:rPr lang="tr-TR" sz="2400" b="1" u="sng" dirty="0" smtClean="0"/>
              <a:t>yararlanılabilmesi için ya </a:t>
            </a:r>
            <a:r>
              <a:rPr lang="tr-TR" sz="2400" b="1" dirty="0" smtClean="0"/>
              <a:t>Tebliğ </a:t>
            </a:r>
            <a:r>
              <a:rPr lang="tr-TR" sz="2400" b="1" dirty="0"/>
              <a:t>kapsamında </a:t>
            </a:r>
            <a:r>
              <a:rPr lang="tr-TR" sz="2400" b="1" u="sng" dirty="0"/>
              <a:t>desteklenen yurt dışı </a:t>
            </a:r>
            <a:r>
              <a:rPr lang="tr-TR" sz="2400" b="1" u="sng" dirty="0" smtClean="0"/>
              <a:t>birimin bulunması veya</a:t>
            </a:r>
            <a:r>
              <a:rPr lang="tr-TR" sz="2400" b="1" dirty="0" smtClean="0"/>
              <a:t>  </a:t>
            </a:r>
            <a:r>
              <a:rPr lang="tr-TR" sz="2400" b="1" u="sng" dirty="0" smtClean="0"/>
              <a:t>yurt </a:t>
            </a:r>
            <a:r>
              <a:rPr lang="tr-TR" sz="2400" b="1" u="sng" dirty="0"/>
              <a:t>içi marka tescil belgesi</a:t>
            </a:r>
            <a:r>
              <a:rPr lang="tr-TR" sz="2400" b="1" dirty="0"/>
              <a:t> </a:t>
            </a:r>
            <a:r>
              <a:rPr lang="tr-TR" sz="2400" b="1" dirty="0" smtClean="0"/>
              <a:t>ile </a:t>
            </a:r>
            <a:r>
              <a:rPr lang="tr-TR" sz="2400" b="1" u="sng" dirty="0" smtClean="0"/>
              <a:t>tanıtım </a:t>
            </a:r>
            <a:r>
              <a:rPr lang="tr-TR" sz="2400" b="1" u="sng" dirty="0"/>
              <a:t>yapacağı ülkede marka tescil belgesine </a:t>
            </a:r>
            <a:r>
              <a:rPr lang="tr-TR" sz="2400" b="1" u="sng" dirty="0" smtClean="0"/>
              <a:t>sahip olunması </a:t>
            </a:r>
            <a:r>
              <a:rPr lang="tr-TR" sz="2400" b="1" dirty="0" smtClean="0"/>
              <a:t> </a:t>
            </a:r>
            <a:r>
              <a:rPr lang="tr-TR" sz="2400" b="1" u="sng" dirty="0" smtClean="0"/>
              <a:t>ya da marka </a:t>
            </a:r>
            <a:r>
              <a:rPr lang="tr-TR" sz="2400" b="1" u="sng" dirty="0"/>
              <a:t>tescil </a:t>
            </a:r>
            <a:r>
              <a:rPr lang="tr-TR" sz="2400" b="1" u="sng" dirty="0" smtClean="0"/>
              <a:t>başvurusunun  yapılmış olması gerekmektedir.</a:t>
            </a:r>
          </a:p>
          <a:p>
            <a:pPr algn="just"/>
            <a:endParaRPr lang="tr-TR" sz="2400" b="1" dirty="0"/>
          </a:p>
          <a:p>
            <a:pPr algn="just"/>
            <a:r>
              <a:rPr lang="tr-TR" sz="2400" b="1" dirty="0" smtClean="0">
                <a:latin typeface="Calibri" pitchFamily="34" charset="0"/>
              </a:rPr>
              <a:t>Şirketler ve İşbirliği Kuruluşları tanıtım desteğinden </a:t>
            </a:r>
            <a:r>
              <a:rPr lang="tr-TR" sz="2400" b="1" u="sng" dirty="0" smtClean="0">
                <a:latin typeface="Calibri" pitchFamily="34" charset="0"/>
              </a:rPr>
              <a:t>en fazla 4 (dört) yıl </a:t>
            </a:r>
            <a:r>
              <a:rPr lang="tr-TR" sz="2400" b="1" dirty="0" smtClean="0">
                <a:latin typeface="Calibri" pitchFamily="34" charset="0"/>
              </a:rPr>
              <a:t>süresince yararlanır. </a:t>
            </a:r>
            <a:r>
              <a:rPr lang="tr-TR" sz="2400" b="1" u="sng" dirty="0" smtClean="0">
                <a:latin typeface="Calibri" pitchFamily="34" charset="0"/>
              </a:rPr>
              <a:t>4 (dört) yıllık süre bu konudaki ilk destek ödemesine esas teşkil eden ödeme belgesinin tarihinden itibaren başlar.</a:t>
            </a:r>
            <a:endParaRPr lang="tr-TR" sz="2400" u="sng" dirty="0" smtClean="0"/>
          </a:p>
          <a:p>
            <a:pPr algn="just"/>
            <a:endParaRPr lang="tr-TR" sz="2400" b="1" dirty="0"/>
          </a:p>
        </p:txBody>
      </p:sp>
    </p:spTree>
    <p:extLst>
      <p:ext uri="{BB962C8B-B14F-4D97-AF65-F5344CB8AC3E}">
        <p14:creationId xmlns:p14="http://schemas.microsoft.com/office/powerpoint/2010/main" val="26399921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B-YURT DIŞI TANITIM </a:t>
            </a:r>
            <a:r>
              <a:rPr lang="tr-TR" b="1" dirty="0" smtClean="0">
                <a:latin typeface="Calibri" pitchFamily="34" charset="0"/>
              </a:rPr>
              <a:t>GİDERLERİNİN </a:t>
            </a:r>
            <a:r>
              <a:rPr lang="tr-TR" b="1" dirty="0">
                <a:latin typeface="Calibri" pitchFamily="34" charset="0"/>
              </a:rPr>
              <a:t>DESTEKLENMESİ</a:t>
            </a:r>
            <a:endParaRPr lang="en-US" dirty="0">
              <a:latin typeface="Trajan Pro"/>
              <a:cs typeface="Trajan Pro"/>
            </a:endParaRPr>
          </a:p>
        </p:txBody>
      </p:sp>
      <p:sp>
        <p:nvSpPr>
          <p:cNvPr id="3" name="Rectangle 2"/>
          <p:cNvSpPr/>
          <p:nvPr/>
        </p:nvSpPr>
        <p:spPr>
          <a:xfrm>
            <a:off x="393699" y="335846"/>
            <a:ext cx="8185134" cy="6401753"/>
          </a:xfrm>
          <a:prstGeom prst="rect">
            <a:avLst/>
          </a:prstGeom>
        </p:spPr>
        <p:txBody>
          <a:bodyPr wrap="square">
            <a:spAutoFit/>
          </a:bodyPr>
          <a:lstStyle/>
          <a:p>
            <a:pPr algn="just">
              <a:buFont typeface="Wingdings" pitchFamily="2" charset="2"/>
              <a:buChar char="v"/>
            </a:pPr>
            <a:endParaRPr lang="tr-TR" b="1" dirty="0" smtClean="0">
              <a:latin typeface="Calibri" pitchFamily="34" charset="0"/>
            </a:endParaRPr>
          </a:p>
          <a:p>
            <a:pPr algn="just">
              <a:buFont typeface="Wingdings" pitchFamily="2" charset="2"/>
              <a:buChar char="v"/>
            </a:pPr>
            <a:endParaRPr lang="tr-TR" b="1" dirty="0">
              <a:latin typeface="Calibri" pitchFamily="34" charset="0"/>
            </a:endParaRPr>
          </a:p>
          <a:p>
            <a:pPr algn="just">
              <a:buFont typeface="Wingdings" pitchFamily="2" charset="2"/>
              <a:buChar char="v"/>
            </a:pPr>
            <a:endParaRPr lang="tr-TR" b="1" dirty="0" smtClean="0">
              <a:latin typeface="Calibri" pitchFamily="34" charset="0"/>
            </a:endParaRPr>
          </a:p>
          <a:p>
            <a:pPr marL="457200" indent="-457200" algn="just">
              <a:buFont typeface="Wingdings" pitchFamily="2" charset="2"/>
              <a:buChar char="v"/>
            </a:pPr>
            <a:r>
              <a:rPr lang="tr-TR" sz="2800" b="1" u="sng" dirty="0" smtClean="0"/>
              <a:t>Yurt </a:t>
            </a:r>
            <a:r>
              <a:rPr lang="tr-TR" sz="2800" b="1" u="sng" dirty="0"/>
              <a:t>içinden temin edilen reklâm ve tanıtım malzemelerinin desteklenebilmesi </a:t>
            </a:r>
            <a:r>
              <a:rPr lang="tr-TR" sz="2800" b="1" u="sng" dirty="0" smtClean="0"/>
              <a:t>için</a:t>
            </a:r>
            <a:r>
              <a:rPr lang="tr-TR" sz="2800" b="1" dirty="0" smtClean="0"/>
              <a:t> bunların </a:t>
            </a:r>
            <a:r>
              <a:rPr lang="tr-TR" sz="2800" b="1" u="sng" dirty="0"/>
              <a:t>bedelsiz ihracat yoluyla yurt dışına gönderilmesi gerekir.</a:t>
            </a:r>
            <a:r>
              <a:rPr lang="tr-TR" sz="2800" b="1" dirty="0"/>
              <a:t> Bu ihracatlara ilişkin gümrük beyannameleri, detaylı bir şekilde düzenlenmiş kurye, kargo faturaları, çeki listesi vb. belgelerin tevsik edilmesi gerekir. </a:t>
            </a:r>
            <a:endParaRPr lang="tr-TR" sz="2800" b="1" dirty="0" smtClean="0"/>
          </a:p>
          <a:p>
            <a:pPr marL="457200" indent="-457200" algn="just">
              <a:buFont typeface="Wingdings" pitchFamily="2" charset="2"/>
              <a:buChar char="v"/>
            </a:pPr>
            <a:endParaRPr lang="tr-TR" sz="2800" b="1" dirty="0"/>
          </a:p>
          <a:p>
            <a:pPr marL="457200" indent="-457200" algn="just">
              <a:buFont typeface="Wingdings" pitchFamily="2" charset="2"/>
              <a:buChar char="v"/>
            </a:pPr>
            <a:endParaRPr lang="tr-TR" sz="2800" b="1" dirty="0"/>
          </a:p>
          <a:p>
            <a:pPr marL="457200" indent="-457200" algn="just">
              <a:buFont typeface="Wingdings" pitchFamily="2" charset="2"/>
              <a:buChar char="v"/>
            </a:pPr>
            <a:r>
              <a:rPr lang="tr-TR" sz="2800" b="1" dirty="0"/>
              <a:t>Tek bir tanıtım faaliyeti kapsamında 10.000 ABD Doları’nın </a:t>
            </a:r>
            <a:r>
              <a:rPr lang="tr-TR" sz="2800" b="1" dirty="0" smtClean="0"/>
              <a:t>üstünde </a:t>
            </a:r>
            <a:r>
              <a:rPr lang="tr-TR" sz="2800" b="1" dirty="0"/>
              <a:t>gerçekleştirilen faaliyetler için sözleşme </a:t>
            </a:r>
            <a:r>
              <a:rPr lang="tr-TR" sz="2800" b="1" dirty="0" smtClean="0"/>
              <a:t>gerekir.</a:t>
            </a:r>
          </a:p>
          <a:p>
            <a:pPr marL="342900" indent="-342900" algn="just">
              <a:buFont typeface="Arial" charset="0"/>
              <a:buChar char="•"/>
            </a:pPr>
            <a:endParaRPr lang="tr-TR" sz="2000" b="1" dirty="0"/>
          </a:p>
        </p:txBody>
      </p:sp>
    </p:spTree>
    <p:extLst>
      <p:ext uri="{BB962C8B-B14F-4D97-AF65-F5344CB8AC3E}">
        <p14:creationId xmlns:p14="http://schemas.microsoft.com/office/powerpoint/2010/main" val="22428492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32" y="-101600"/>
            <a:ext cx="9144000" cy="6856549"/>
          </a:xfrm>
          <a:prstGeom prst="rect">
            <a:avLst/>
          </a:prstGeom>
        </p:spPr>
      </p:pic>
      <p:sp>
        <p:nvSpPr>
          <p:cNvPr id="7" name="TextBox 6"/>
          <p:cNvSpPr txBox="1"/>
          <p:nvPr/>
        </p:nvSpPr>
        <p:spPr>
          <a:xfrm>
            <a:off x="0" y="186955"/>
            <a:ext cx="9143999" cy="246221"/>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smtClean="0">
                <a:latin typeface="Calibri" pitchFamily="34" charset="0"/>
              </a:rPr>
              <a:t>B-YURT </a:t>
            </a:r>
            <a:r>
              <a:rPr lang="tr-TR" b="1" dirty="0">
                <a:latin typeface="Calibri" pitchFamily="34" charset="0"/>
              </a:rPr>
              <a:t>DIŞI TANITIM </a:t>
            </a:r>
            <a:r>
              <a:rPr lang="tr-TR" b="1" dirty="0" smtClean="0">
                <a:latin typeface="Calibri" pitchFamily="34" charset="0"/>
              </a:rPr>
              <a:t>FAALİYETLERİNİN </a:t>
            </a:r>
            <a:r>
              <a:rPr lang="tr-TR" b="1" dirty="0">
                <a:latin typeface="Calibri" pitchFamily="34" charset="0"/>
              </a:rPr>
              <a:t>DESTEKLENMESİ</a:t>
            </a:r>
            <a:endParaRPr lang="en-US" dirty="0">
              <a:latin typeface="Trajan Pro"/>
              <a:cs typeface="Trajan Pro"/>
            </a:endParaRPr>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564" y="1917700"/>
            <a:ext cx="8892136"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20997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365229" y="629166"/>
            <a:ext cx="9842462" cy="369332"/>
          </a:xfrm>
          <a:prstGeom prst="rect">
            <a:avLst/>
          </a:prstGeom>
          <a:noFill/>
        </p:spPr>
        <p:txBody>
          <a:bodyPr wrap="square" rtlCol="0">
            <a:spAutoFit/>
          </a:bodyPr>
          <a:lstStyle/>
          <a:p>
            <a:pPr algn="r"/>
            <a:r>
              <a:rPr lang="tr-TR" b="1" dirty="0">
                <a:latin typeface="Calibri" pitchFamily="34" charset="0"/>
              </a:rPr>
              <a:t>TEBLİĞ KAPSAMINDAKİ DESTEKLER</a:t>
            </a:r>
            <a:endParaRPr lang="en-US" dirty="0">
              <a:latin typeface="Trajan Pro"/>
              <a:cs typeface="Trajan Pro"/>
            </a:endParaRPr>
          </a:p>
        </p:txBody>
      </p:sp>
      <p:sp>
        <p:nvSpPr>
          <p:cNvPr id="3" name="Rectangle 2"/>
          <p:cNvSpPr/>
          <p:nvPr/>
        </p:nvSpPr>
        <p:spPr>
          <a:xfrm>
            <a:off x="473083" y="1766280"/>
            <a:ext cx="8275381" cy="3570208"/>
          </a:xfrm>
          <a:prstGeom prst="rect">
            <a:avLst/>
          </a:prstGeom>
        </p:spPr>
        <p:txBody>
          <a:bodyPr wrap="square">
            <a:spAutoFit/>
          </a:bodyPr>
          <a:lstStyle/>
          <a:p>
            <a:endParaRPr lang="tr-TR" b="1" u="sng" dirty="0" smtClean="0">
              <a:latin typeface="Calibri" pitchFamily="34" charset="0"/>
            </a:endParaRPr>
          </a:p>
          <a:p>
            <a:endParaRPr lang="tr-TR" sz="2400" b="1" dirty="0" smtClean="0">
              <a:latin typeface="Calibri" pitchFamily="34" charset="0"/>
            </a:endParaRPr>
          </a:p>
          <a:p>
            <a:endParaRPr lang="tr-TR" sz="2400" b="1" dirty="0">
              <a:latin typeface="Calibri" pitchFamily="34" charset="0"/>
            </a:endParaRPr>
          </a:p>
          <a:p>
            <a:pPr algn="ctr"/>
            <a:r>
              <a:rPr lang="tr-TR" sz="4000" b="1" dirty="0" smtClean="0">
                <a:latin typeface="Calibri" pitchFamily="34" charset="0"/>
              </a:rPr>
              <a:t>C- YURT DIŞI </a:t>
            </a:r>
          </a:p>
          <a:p>
            <a:pPr algn="ctr"/>
            <a:r>
              <a:rPr lang="tr-TR" sz="4000" b="1" dirty="0" smtClean="0">
                <a:latin typeface="Calibri" pitchFamily="34" charset="0"/>
              </a:rPr>
              <a:t>MARKA TESCİL FAALİYETLERİNİN DESTEKLENMESİ</a:t>
            </a:r>
          </a:p>
          <a:p>
            <a:pPr algn="ctr"/>
            <a:endParaRPr lang="tr-TR" sz="4000" b="1" dirty="0">
              <a:latin typeface="Calibri" pitchFamily="34" charset="0"/>
            </a:endParaRPr>
          </a:p>
        </p:txBody>
      </p:sp>
    </p:spTree>
    <p:extLst>
      <p:ext uri="{BB962C8B-B14F-4D97-AF65-F5344CB8AC3E}">
        <p14:creationId xmlns:p14="http://schemas.microsoft.com/office/powerpoint/2010/main" val="8710798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646331"/>
          </a:xfrm>
          <a:prstGeom prst="rect">
            <a:avLst/>
          </a:prstGeom>
          <a:noFill/>
        </p:spPr>
        <p:txBody>
          <a:bodyPr wrap="square" rtlCol="0">
            <a:spAutoFit/>
          </a:bodyPr>
          <a:lstStyle/>
          <a:p>
            <a:pPr algn="r"/>
            <a:r>
              <a:rPr lang="tr-TR" b="1" dirty="0" smtClean="0">
                <a:latin typeface="Calibri" pitchFamily="34" charset="0"/>
              </a:rPr>
              <a:t>C- YURT </a:t>
            </a:r>
            <a:r>
              <a:rPr lang="tr-TR" b="1" dirty="0">
                <a:latin typeface="Calibri" pitchFamily="34" charset="0"/>
              </a:rPr>
              <a:t>DIŞI MARKA TESCİL FAALİYETLERİNİN DESTEKLENMESİ</a:t>
            </a:r>
            <a:r>
              <a:rPr lang="tr-TR" b="1" u="sng" dirty="0"/>
              <a:t/>
            </a:r>
            <a:br>
              <a:rPr lang="tr-TR" b="1" u="sng" dirty="0"/>
            </a:br>
            <a:endParaRPr lang="en-US" dirty="0">
              <a:latin typeface="Trajan Pro"/>
              <a:cs typeface="Trajan Pro"/>
            </a:endParaRPr>
          </a:p>
        </p:txBody>
      </p:sp>
      <p:sp>
        <p:nvSpPr>
          <p:cNvPr id="3" name="Rectangle 2"/>
          <p:cNvSpPr/>
          <p:nvPr/>
        </p:nvSpPr>
        <p:spPr>
          <a:xfrm>
            <a:off x="323528" y="980728"/>
            <a:ext cx="8424935" cy="6309420"/>
          </a:xfrm>
          <a:prstGeom prst="rect">
            <a:avLst/>
          </a:prstGeom>
        </p:spPr>
        <p:txBody>
          <a:bodyPr wrap="square">
            <a:spAutoFit/>
          </a:bodyPr>
          <a:lstStyle/>
          <a:p>
            <a:endParaRPr lang="tr-TR" sz="2400" dirty="0" smtClean="0"/>
          </a:p>
          <a:p>
            <a:pPr algn="just"/>
            <a:r>
              <a:rPr lang="tr-TR" sz="2000" b="1" dirty="0" smtClean="0"/>
              <a:t>Şirketlerin yurt </a:t>
            </a:r>
            <a:r>
              <a:rPr lang="tr-TR" sz="2000" b="1" dirty="0"/>
              <a:t>içi marka tescil belgesine sahip oldukları </a:t>
            </a:r>
            <a:r>
              <a:rPr lang="tr-TR" sz="2000" b="1" dirty="0" smtClean="0"/>
              <a:t>markalarının,</a:t>
            </a:r>
          </a:p>
          <a:p>
            <a:pPr algn="just"/>
            <a:endParaRPr lang="tr-TR" sz="2000" b="1" dirty="0"/>
          </a:p>
          <a:p>
            <a:pPr marL="457200" indent="-457200" algn="just">
              <a:buAutoNum type="alphaLcParenR"/>
            </a:pPr>
            <a:r>
              <a:rPr lang="tr-TR" sz="2000" b="1" dirty="0" smtClean="0"/>
              <a:t>Yurt </a:t>
            </a:r>
            <a:r>
              <a:rPr lang="tr-TR" sz="2000" b="1" dirty="0"/>
              <a:t>dışında tescil ettirilmesine ilişkin </a:t>
            </a:r>
            <a:r>
              <a:rPr lang="tr-TR" sz="2000" b="1" u="sng" dirty="0"/>
              <a:t>marka/patent </a:t>
            </a:r>
            <a:r>
              <a:rPr lang="tr-TR" sz="2000" b="1" u="sng" dirty="0" smtClean="0"/>
              <a:t>bürosu hizmet</a:t>
            </a:r>
            <a:r>
              <a:rPr lang="tr-TR" sz="2000" b="1" u="sng" dirty="0"/>
              <a:t>,</a:t>
            </a:r>
            <a:r>
              <a:rPr lang="tr-TR" sz="2000" b="1" dirty="0"/>
              <a:t> </a:t>
            </a:r>
            <a:r>
              <a:rPr lang="tr-TR" sz="2000" b="1" u="sng" dirty="0"/>
              <a:t>danışmanlık giderleri</a:t>
            </a:r>
            <a:r>
              <a:rPr lang="tr-TR" sz="2000" b="1" dirty="0"/>
              <a:t>, </a:t>
            </a:r>
            <a:r>
              <a:rPr lang="tr-TR" sz="2000" b="1" u="sng" dirty="0"/>
              <a:t>markanın o ülkede başka bir şirket adına tescil ettirilip ettirilmediğine ilişkin olarak yapılacak araştırma</a:t>
            </a:r>
            <a:r>
              <a:rPr lang="tr-TR" sz="2000" b="1" dirty="0"/>
              <a:t>, inceleme vb. bütün zorunlu giderleri  </a:t>
            </a:r>
            <a:endParaRPr lang="tr-TR" sz="2000" b="1" dirty="0" smtClean="0"/>
          </a:p>
          <a:p>
            <a:pPr algn="just"/>
            <a:endParaRPr lang="tr-TR" sz="2000" b="1" dirty="0"/>
          </a:p>
          <a:p>
            <a:pPr marL="457200" indent="-457200" algn="just">
              <a:buAutoNum type="alphaLcParenR" startAt="2"/>
            </a:pPr>
            <a:r>
              <a:rPr lang="tr-TR" sz="2000" b="1" dirty="0" smtClean="0"/>
              <a:t>Yurt </a:t>
            </a:r>
            <a:r>
              <a:rPr lang="tr-TR" sz="2000" b="1" dirty="0"/>
              <a:t>dışında tescil ettirilmiş markalarının korunmasına ilişkin                                    avukatlık vb. giderleri </a:t>
            </a:r>
            <a:r>
              <a:rPr lang="tr-TR" sz="2000" b="1" u="sng" dirty="0">
                <a:latin typeface="Calibri" pitchFamily="34" charset="0"/>
              </a:rPr>
              <a:t>% 50</a:t>
            </a:r>
            <a:r>
              <a:rPr lang="tr-TR" sz="2000" b="1" dirty="0">
                <a:latin typeface="Calibri" pitchFamily="34" charset="0"/>
              </a:rPr>
              <a:t> oranında ve yıllık </a:t>
            </a:r>
            <a:r>
              <a:rPr lang="tr-TR" sz="2000" b="1" u="sng" dirty="0">
                <a:latin typeface="Calibri" pitchFamily="34" charset="0"/>
              </a:rPr>
              <a:t>en fazla 50.000 USD</a:t>
            </a:r>
            <a:r>
              <a:rPr lang="tr-TR" sz="2000" b="1" dirty="0">
                <a:latin typeface="Calibri" pitchFamily="34" charset="0"/>
              </a:rPr>
              <a:t> kadar desteklenir. </a:t>
            </a:r>
            <a:endParaRPr lang="tr-TR" sz="2000" b="1" dirty="0" smtClean="0">
              <a:latin typeface="Calibri" pitchFamily="34" charset="0"/>
            </a:endParaRPr>
          </a:p>
          <a:p>
            <a:pPr algn="just"/>
            <a:endParaRPr lang="tr-TR" sz="2000" b="1" dirty="0">
              <a:latin typeface="Calibri" pitchFamily="34" charset="0"/>
            </a:endParaRPr>
          </a:p>
          <a:p>
            <a:r>
              <a:rPr lang="tr-TR" sz="2000" dirty="0"/>
              <a:t> </a:t>
            </a:r>
            <a:r>
              <a:rPr lang="tr-TR" sz="2000" dirty="0" smtClean="0"/>
              <a:t>-</a:t>
            </a:r>
            <a:r>
              <a:rPr lang="tr-TR" sz="2000" b="1" dirty="0" smtClean="0"/>
              <a:t>Marka </a:t>
            </a:r>
            <a:r>
              <a:rPr lang="tr-TR" sz="2000" b="1" dirty="0"/>
              <a:t>tescil desteği verilebilmesi için yurt dışı marka tescil başvurusunun yapılmış olması yeterlidir.</a:t>
            </a:r>
          </a:p>
          <a:p>
            <a:r>
              <a:rPr lang="tr-TR" sz="2400" b="1" dirty="0"/>
              <a:t> </a:t>
            </a:r>
          </a:p>
          <a:p>
            <a:r>
              <a:rPr lang="tr-TR" sz="2400" b="1" dirty="0" smtClean="0"/>
              <a:t> -</a:t>
            </a:r>
            <a:r>
              <a:rPr lang="tr-TR" sz="2000" b="1" dirty="0" smtClean="0"/>
              <a:t>Marka </a:t>
            </a:r>
            <a:r>
              <a:rPr lang="tr-TR" sz="2000" b="1" dirty="0"/>
              <a:t>yenileme giderleri destek kapsamında değildir.</a:t>
            </a:r>
          </a:p>
          <a:p>
            <a:pPr algn="just"/>
            <a:endParaRPr lang="tr-TR" sz="2400" b="1" dirty="0"/>
          </a:p>
          <a:p>
            <a:r>
              <a:rPr lang="tr-TR" sz="2400" dirty="0"/>
              <a:t> </a:t>
            </a:r>
          </a:p>
          <a:p>
            <a:r>
              <a:rPr lang="tr-TR" sz="2400" dirty="0"/>
              <a:t> </a:t>
            </a:r>
          </a:p>
        </p:txBody>
      </p:sp>
    </p:spTree>
    <p:extLst>
      <p:ext uri="{BB962C8B-B14F-4D97-AF65-F5344CB8AC3E}">
        <p14:creationId xmlns:p14="http://schemas.microsoft.com/office/powerpoint/2010/main" val="21972141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646331"/>
          </a:xfrm>
          <a:prstGeom prst="rect">
            <a:avLst/>
          </a:prstGeom>
          <a:noFill/>
        </p:spPr>
        <p:txBody>
          <a:bodyPr wrap="square" rtlCol="0">
            <a:spAutoFit/>
          </a:bodyPr>
          <a:lstStyle/>
          <a:p>
            <a:pPr algn="r"/>
            <a:r>
              <a:rPr lang="tr-TR" b="1" dirty="0">
                <a:latin typeface="Calibri" pitchFamily="34" charset="0"/>
              </a:rPr>
              <a:t>C- YURT DIŞI MARKA TESCİL FAALİYETLERİNİN DESTEKLENMESİ</a:t>
            </a:r>
            <a:r>
              <a:rPr lang="tr-TR" b="1" u="sng" dirty="0"/>
              <a:t/>
            </a:r>
            <a:br>
              <a:rPr lang="tr-TR" b="1" u="sng" dirty="0"/>
            </a:br>
            <a:endParaRPr lang="en-US" dirty="0">
              <a:latin typeface="Trajan Pro"/>
              <a:cs typeface="Trajan Pro"/>
            </a:endParaRPr>
          </a:p>
        </p:txBody>
      </p:sp>
      <p:sp>
        <p:nvSpPr>
          <p:cNvPr id="3" name="Rectangle 2"/>
          <p:cNvSpPr/>
          <p:nvPr/>
        </p:nvSpPr>
        <p:spPr>
          <a:xfrm>
            <a:off x="406399" y="1859340"/>
            <a:ext cx="8172433" cy="2246769"/>
          </a:xfrm>
          <a:prstGeom prst="rect">
            <a:avLst/>
          </a:prstGeom>
        </p:spPr>
        <p:txBody>
          <a:bodyPr wrap="square">
            <a:spAutoFit/>
          </a:bodyPr>
          <a:lstStyle/>
          <a:p>
            <a:pPr algn="just"/>
            <a:r>
              <a:rPr lang="tr-TR" sz="2800" b="1" dirty="0" smtClean="0">
                <a:latin typeface="Calibri" pitchFamily="34" charset="0"/>
              </a:rPr>
              <a:t>Şirketler</a:t>
            </a:r>
            <a:r>
              <a:rPr lang="tr-TR" sz="2800" b="1" dirty="0">
                <a:latin typeface="Calibri" pitchFamily="34" charset="0"/>
              </a:rPr>
              <a:t>, marka tescili ve korunmasına yönelik destekten en fazla </a:t>
            </a:r>
            <a:r>
              <a:rPr lang="tr-TR" sz="2800" b="1" u="sng" dirty="0">
                <a:latin typeface="Calibri" pitchFamily="34" charset="0"/>
              </a:rPr>
              <a:t>4 (dört) yıl</a:t>
            </a:r>
            <a:r>
              <a:rPr lang="tr-TR" sz="2800" b="1" dirty="0">
                <a:latin typeface="Calibri" pitchFamily="34" charset="0"/>
              </a:rPr>
              <a:t> süresince yararlanabilir. 4 (dört) yıllık süre bu konudaki ilk destek ödemesine esas teşkil eden ödeme belgesinin tarihinden itibaren başlar. </a:t>
            </a:r>
          </a:p>
        </p:txBody>
      </p:sp>
    </p:spTree>
    <p:extLst>
      <p:ext uri="{BB962C8B-B14F-4D97-AF65-F5344CB8AC3E}">
        <p14:creationId xmlns:p14="http://schemas.microsoft.com/office/powerpoint/2010/main" val="25804716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3" name="Rectangle 2"/>
          <p:cNvSpPr/>
          <p:nvPr/>
        </p:nvSpPr>
        <p:spPr>
          <a:xfrm>
            <a:off x="473083" y="1766280"/>
            <a:ext cx="8275381" cy="3570208"/>
          </a:xfrm>
          <a:prstGeom prst="rect">
            <a:avLst/>
          </a:prstGeom>
        </p:spPr>
        <p:txBody>
          <a:bodyPr wrap="square">
            <a:spAutoFit/>
          </a:bodyPr>
          <a:lstStyle/>
          <a:p>
            <a:endParaRPr lang="tr-TR" b="1" u="sng" dirty="0" smtClean="0">
              <a:latin typeface="Calibri" pitchFamily="34" charset="0"/>
            </a:endParaRPr>
          </a:p>
          <a:p>
            <a:endParaRPr lang="tr-TR" sz="2400" b="1" dirty="0" smtClean="0">
              <a:latin typeface="Calibri" pitchFamily="34" charset="0"/>
            </a:endParaRPr>
          </a:p>
          <a:p>
            <a:endParaRPr lang="tr-TR" sz="2400" b="1" dirty="0">
              <a:latin typeface="Calibri" pitchFamily="34" charset="0"/>
            </a:endParaRPr>
          </a:p>
          <a:p>
            <a:pPr algn="ctr"/>
            <a:r>
              <a:rPr lang="tr-TR" sz="4000" b="1" dirty="0">
                <a:latin typeface="Calibri" pitchFamily="34" charset="0"/>
              </a:rPr>
              <a:t>               D-TÜRKİYE TİCARET MERKEZLERİNE İLİŞKİN FAALİYETLERİN  DESTEKLENMESİ</a:t>
            </a:r>
          </a:p>
          <a:p>
            <a:pPr algn="just"/>
            <a:endParaRPr lang="tr-TR" sz="4000" b="1" dirty="0">
              <a:latin typeface="Calibri" pitchFamily="34" charset="0"/>
            </a:endParaRPr>
          </a:p>
        </p:txBody>
      </p:sp>
    </p:spTree>
    <p:extLst>
      <p:ext uri="{BB962C8B-B14F-4D97-AF65-F5344CB8AC3E}">
        <p14:creationId xmlns:p14="http://schemas.microsoft.com/office/powerpoint/2010/main" val="28578064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31" y="584200"/>
            <a:ext cx="10267931" cy="646331"/>
          </a:xfrm>
          <a:prstGeom prst="rect">
            <a:avLst/>
          </a:prstGeom>
          <a:noFill/>
        </p:spPr>
        <p:txBody>
          <a:bodyPr wrap="square" rtlCol="0">
            <a:spAutoFit/>
          </a:bodyPr>
          <a:lstStyle/>
          <a:p>
            <a:pPr algn="r"/>
            <a:r>
              <a:rPr lang="tr-TR" b="1" dirty="0" smtClean="0">
                <a:latin typeface="Calibri" pitchFamily="34" charset="0"/>
              </a:rPr>
              <a:t>       D- TÜRKİYE TİCARET MERKEZLERİNE İLİŞKİN FAALİYETLERİN </a:t>
            </a:r>
            <a:r>
              <a:rPr lang="tr-TR" b="1" dirty="0">
                <a:latin typeface="Calibri" pitchFamily="34" charset="0"/>
              </a:rPr>
              <a:t>DESTEKLENMESİ</a:t>
            </a:r>
            <a:r>
              <a:rPr lang="tr-TR" b="1" u="sng" dirty="0"/>
              <a:t/>
            </a:r>
            <a:br>
              <a:rPr lang="tr-TR" b="1" u="sng" dirty="0"/>
            </a:br>
            <a:endParaRPr lang="en-US" dirty="0">
              <a:latin typeface="Trajan Pro"/>
              <a:cs typeface="Trajan Pro"/>
            </a:endParaRPr>
          </a:p>
        </p:txBody>
      </p:sp>
      <p:sp>
        <p:nvSpPr>
          <p:cNvPr id="3" name="Rectangle 2"/>
          <p:cNvSpPr/>
          <p:nvPr/>
        </p:nvSpPr>
        <p:spPr>
          <a:xfrm>
            <a:off x="355600" y="1473200"/>
            <a:ext cx="8058132" cy="5016758"/>
          </a:xfrm>
          <a:prstGeom prst="rect">
            <a:avLst/>
          </a:prstGeom>
        </p:spPr>
        <p:txBody>
          <a:bodyPr wrap="square">
            <a:spAutoFit/>
          </a:bodyPr>
          <a:lstStyle/>
          <a:p>
            <a:pPr algn="just"/>
            <a:r>
              <a:rPr lang="tr-TR" sz="2000" b="1" dirty="0" smtClean="0">
                <a:latin typeface="Calibri" pitchFamily="34" charset="0"/>
              </a:rPr>
              <a:t>Proje:</a:t>
            </a:r>
            <a:r>
              <a:rPr lang="tr-TR" sz="2000" b="1" dirty="0"/>
              <a:t>Türkiye Ticaret Merkezi kurmak ve işletmek amacıyla ortakları, kapsamı, süresi, bütçesi, uygulayıcıları, fizibilite raporu ile öngörülen çıktıları belirlenmiş faaliyetler </a:t>
            </a:r>
            <a:r>
              <a:rPr lang="tr-TR" sz="2000" b="1" dirty="0" smtClean="0"/>
              <a:t>bütünüdür.</a:t>
            </a:r>
            <a:endParaRPr lang="tr-TR" sz="2000" b="1" dirty="0" smtClean="0">
              <a:latin typeface="Calibri" pitchFamily="34" charset="0"/>
            </a:endParaRPr>
          </a:p>
          <a:p>
            <a:pPr algn="just"/>
            <a:endParaRPr lang="tr-TR" sz="2000" b="1" dirty="0">
              <a:latin typeface="Calibri" pitchFamily="34" charset="0"/>
            </a:endParaRPr>
          </a:p>
          <a:p>
            <a:pPr algn="just"/>
            <a:r>
              <a:rPr lang="tr-TR" sz="2000" b="1" dirty="0" smtClean="0">
                <a:latin typeface="Calibri" pitchFamily="34" charset="0"/>
              </a:rPr>
              <a:t>İşletici Şirket: Türkiye Ticaret Merkezini kuran ve işleten yurt dışında yerleşik şirket.</a:t>
            </a:r>
          </a:p>
          <a:p>
            <a:pPr algn="just"/>
            <a:endParaRPr lang="tr-TR" sz="2000" b="1" dirty="0">
              <a:latin typeface="Calibri" pitchFamily="34" charset="0"/>
            </a:endParaRPr>
          </a:p>
          <a:p>
            <a:pPr algn="just"/>
            <a:r>
              <a:rPr lang="tr-TR" sz="2000" b="1" dirty="0" smtClean="0">
                <a:latin typeface="Calibri" pitchFamily="34" charset="0"/>
              </a:rPr>
              <a:t>Kullanıcı Şirket</a:t>
            </a:r>
            <a:r>
              <a:rPr lang="tr-TR" sz="2000" b="1" dirty="0">
                <a:latin typeface="Calibri" pitchFamily="34" charset="0"/>
              </a:rPr>
              <a:t>: Türkiye Ticaret </a:t>
            </a:r>
            <a:r>
              <a:rPr lang="tr-TR" sz="2000" b="1" dirty="0" smtClean="0">
                <a:latin typeface="Calibri" pitchFamily="34" charset="0"/>
              </a:rPr>
              <a:t>Merkezinde faaliyet gösteren Türkiye’de yerleşik ihracatçı şirketler ile bu şirketlerin organik bağı bulunan  </a:t>
            </a:r>
            <a:r>
              <a:rPr lang="tr-TR" sz="2000" b="1" dirty="0">
                <a:latin typeface="Calibri" pitchFamily="34" charset="0"/>
              </a:rPr>
              <a:t>yurt dışında yerleşik </a:t>
            </a:r>
            <a:r>
              <a:rPr lang="tr-TR" sz="2000" b="1" dirty="0" smtClean="0">
                <a:latin typeface="Calibri" pitchFamily="34" charset="0"/>
              </a:rPr>
              <a:t>şirket/şube/temsilcilikler.</a:t>
            </a:r>
            <a:endParaRPr lang="tr-TR" sz="2000" b="1" dirty="0">
              <a:latin typeface="Calibri" pitchFamily="34" charset="0"/>
            </a:endParaRPr>
          </a:p>
          <a:p>
            <a:pPr algn="just"/>
            <a:endParaRPr lang="tr-TR" sz="2000" b="1" dirty="0">
              <a:latin typeface="Calibri" pitchFamily="34" charset="0"/>
            </a:endParaRPr>
          </a:p>
          <a:p>
            <a:pPr algn="just"/>
            <a:r>
              <a:rPr lang="tr-TR" sz="2000" b="1" dirty="0" smtClean="0">
                <a:latin typeface="Calibri" pitchFamily="34" charset="0"/>
              </a:rPr>
              <a:t>Türkiye Ticaret Merkezi: </a:t>
            </a:r>
            <a:r>
              <a:rPr lang="tr-TR" sz="2000" dirty="0" smtClean="0">
                <a:latin typeface="Calibri" pitchFamily="34" charset="0"/>
              </a:rPr>
              <a:t>İşletici şirket tarafından yurt dışında açılan, kullanıcı şirketlerin Türkiye’de üretilen ürünlerinin tanıtım ve pazarlamasında etkinlik sağlanması amacıyla mağaza, ofis/depo/showroom birimlerini bulunduran ve danışmanlık/iş geliştirme hizmetlerinin sunulduğu merkezlerdir.</a:t>
            </a:r>
            <a:r>
              <a:rPr lang="tr-TR" sz="2000" b="1" dirty="0" smtClean="0">
                <a:latin typeface="Calibri" pitchFamily="34" charset="0"/>
              </a:rPr>
              <a:t> </a:t>
            </a:r>
            <a:endParaRPr lang="tr-TR" sz="2000" b="1" dirty="0">
              <a:latin typeface="Calibri" pitchFamily="34" charset="0"/>
            </a:endParaRPr>
          </a:p>
        </p:txBody>
      </p:sp>
    </p:spTree>
    <p:extLst>
      <p:ext uri="{BB962C8B-B14F-4D97-AF65-F5344CB8AC3E}">
        <p14:creationId xmlns:p14="http://schemas.microsoft.com/office/powerpoint/2010/main" val="34759034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31" y="584200"/>
            <a:ext cx="10267931" cy="646331"/>
          </a:xfrm>
          <a:prstGeom prst="rect">
            <a:avLst/>
          </a:prstGeom>
          <a:noFill/>
        </p:spPr>
        <p:txBody>
          <a:bodyPr wrap="square" rtlCol="0">
            <a:spAutoFit/>
          </a:bodyPr>
          <a:lstStyle/>
          <a:p>
            <a:pPr algn="r"/>
            <a:r>
              <a:rPr lang="tr-TR" b="1" dirty="0" smtClean="0">
                <a:latin typeface="Calibri" pitchFamily="34" charset="0"/>
              </a:rPr>
              <a:t>      D- TÜRKİYE TİCARET MERKEZLERİNE İLİŞKİN FAALİYETLERİN </a:t>
            </a:r>
            <a:r>
              <a:rPr lang="tr-TR" b="1" dirty="0">
                <a:latin typeface="Calibri" pitchFamily="34" charset="0"/>
              </a:rPr>
              <a:t>DESTEKLENMESİ</a:t>
            </a:r>
            <a:r>
              <a:rPr lang="tr-TR" b="1" u="sng" dirty="0"/>
              <a:t/>
            </a:r>
            <a:br>
              <a:rPr lang="tr-TR" b="1" u="sng" dirty="0"/>
            </a:br>
            <a:endParaRPr lang="en-US" dirty="0">
              <a:latin typeface="Trajan Pro"/>
              <a:cs typeface="Trajan Pro"/>
            </a:endParaRPr>
          </a:p>
        </p:txBody>
      </p:sp>
      <p:sp>
        <p:nvSpPr>
          <p:cNvPr id="3" name="Rectangle 2"/>
          <p:cNvSpPr/>
          <p:nvPr/>
        </p:nvSpPr>
        <p:spPr>
          <a:xfrm>
            <a:off x="355600" y="1473200"/>
            <a:ext cx="8058132" cy="5324535"/>
          </a:xfrm>
          <a:prstGeom prst="rect">
            <a:avLst/>
          </a:prstGeom>
        </p:spPr>
        <p:txBody>
          <a:bodyPr wrap="square">
            <a:spAutoFit/>
          </a:bodyPr>
          <a:lstStyle/>
          <a:p>
            <a:pPr algn="just"/>
            <a:r>
              <a:rPr lang="tr-TR" sz="2000" b="1" dirty="0" smtClean="0">
                <a:latin typeface="Calibri" pitchFamily="34" charset="0"/>
              </a:rPr>
              <a:t>Türkiye Ticaret Merkezlerinin Desteklenebilmesi İçin:</a:t>
            </a:r>
          </a:p>
          <a:p>
            <a:pPr algn="just"/>
            <a:endParaRPr lang="tr-TR" sz="2000" b="1" dirty="0">
              <a:latin typeface="Calibri" pitchFamily="34" charset="0"/>
            </a:endParaRPr>
          </a:p>
          <a:p>
            <a:pPr marL="457200" indent="-457200" algn="just">
              <a:buAutoNum type="alphaLcParenR"/>
            </a:pPr>
            <a:r>
              <a:rPr lang="tr-TR" sz="2000" b="1" dirty="0" smtClean="0">
                <a:latin typeface="Calibri" pitchFamily="34" charset="0"/>
              </a:rPr>
              <a:t>TİM tarafından,</a:t>
            </a:r>
          </a:p>
          <a:p>
            <a:pPr marL="457200" indent="-457200" algn="just">
              <a:buAutoNum type="alphaLcParenR"/>
            </a:pPr>
            <a:endParaRPr lang="tr-TR" sz="2000" b="1" dirty="0">
              <a:latin typeface="Calibri" pitchFamily="34" charset="0"/>
            </a:endParaRPr>
          </a:p>
          <a:p>
            <a:pPr marL="457200" indent="-457200" algn="just">
              <a:buAutoNum type="alphaLcParenR"/>
            </a:pPr>
            <a:r>
              <a:rPr lang="tr-TR" sz="2000" b="1" dirty="0" smtClean="0">
                <a:latin typeface="Calibri" pitchFamily="34" charset="0"/>
              </a:rPr>
              <a:t>TİM’in Türkiye’de kurduğu şirket tarafından,</a:t>
            </a:r>
          </a:p>
          <a:p>
            <a:pPr marL="457200" indent="-457200" algn="just">
              <a:buAutoNum type="alphaLcParenR"/>
            </a:pPr>
            <a:endParaRPr lang="tr-TR" sz="2000" b="1" dirty="0">
              <a:latin typeface="Calibri" pitchFamily="34" charset="0"/>
            </a:endParaRPr>
          </a:p>
          <a:p>
            <a:pPr marL="457200" indent="-457200" algn="just">
              <a:buFontTx/>
              <a:buAutoNum type="alphaLcParenR"/>
            </a:pPr>
            <a:r>
              <a:rPr lang="tr-TR" sz="2000" b="1" dirty="0" smtClean="0">
                <a:latin typeface="Calibri" pitchFamily="34" charset="0"/>
              </a:rPr>
              <a:t>TİM ile diğer işbirliği kuruluşu/kuruluşları </a:t>
            </a:r>
            <a:r>
              <a:rPr lang="tr-TR" sz="2000" b="1" dirty="0">
                <a:latin typeface="Calibri" pitchFamily="34" charset="0"/>
              </a:rPr>
              <a:t>ortaklığında  Türkiye’de </a:t>
            </a:r>
            <a:r>
              <a:rPr lang="tr-TR" sz="2000" b="1" dirty="0" smtClean="0">
                <a:latin typeface="Calibri" pitchFamily="34" charset="0"/>
              </a:rPr>
              <a:t>kurulan </a:t>
            </a:r>
            <a:r>
              <a:rPr lang="tr-TR" sz="2000" b="1" dirty="0">
                <a:latin typeface="Calibri" pitchFamily="34" charset="0"/>
              </a:rPr>
              <a:t>şirket tarafından</a:t>
            </a:r>
            <a:r>
              <a:rPr lang="tr-TR" sz="2000" b="1" dirty="0" smtClean="0">
                <a:latin typeface="Calibri" pitchFamily="34" charset="0"/>
              </a:rPr>
              <a:t>,</a:t>
            </a:r>
          </a:p>
          <a:p>
            <a:pPr algn="just"/>
            <a:endParaRPr lang="tr-TR" sz="2000" b="1" dirty="0">
              <a:latin typeface="Calibri" pitchFamily="34" charset="0"/>
            </a:endParaRPr>
          </a:p>
          <a:p>
            <a:pPr algn="just"/>
            <a:r>
              <a:rPr lang="tr-TR" sz="2000" b="1" dirty="0" smtClean="0">
                <a:latin typeface="Calibri" pitchFamily="34" charset="0"/>
              </a:rPr>
              <a:t>	işbirliği kuruluşlarının üyelerinden gelen talepler dikkate alınarak oluşturulan projeyle Bakanlığa başvurulması ve projenin Bakanlıkça (Proje Değerlendirme Komisyonunca) uygun bulunması gerekir. </a:t>
            </a:r>
          </a:p>
          <a:p>
            <a:pPr algn="just"/>
            <a:endParaRPr lang="tr-TR" sz="2000" b="1" dirty="0">
              <a:latin typeface="Calibri" pitchFamily="34" charset="0"/>
            </a:endParaRPr>
          </a:p>
          <a:p>
            <a:pPr algn="just"/>
            <a:r>
              <a:rPr lang="tr-TR" sz="2000" b="1" dirty="0" smtClean="0">
                <a:latin typeface="Calibri" pitchFamily="34" charset="0"/>
              </a:rPr>
              <a:t>	Projenin desteklendiği tarihten itibaren gerçekleştirilen giderler destek kapsamında değerlendirilir.</a:t>
            </a:r>
          </a:p>
          <a:p>
            <a:pPr algn="just"/>
            <a:endParaRPr lang="tr-TR" sz="2000" b="1" dirty="0">
              <a:latin typeface="Calibri" pitchFamily="34" charset="0"/>
            </a:endParaRPr>
          </a:p>
          <a:p>
            <a:pPr algn="just"/>
            <a:r>
              <a:rPr lang="tr-TR" sz="2000" b="1" dirty="0" smtClean="0">
                <a:latin typeface="Calibri" pitchFamily="34" charset="0"/>
              </a:rPr>
              <a:t>	</a:t>
            </a:r>
            <a:endParaRPr lang="tr-TR" sz="2400" b="1" dirty="0" smtClean="0">
              <a:latin typeface="Calibri" pitchFamily="34" charset="0"/>
            </a:endParaRPr>
          </a:p>
        </p:txBody>
      </p:sp>
    </p:spTree>
    <p:extLst>
      <p:ext uri="{BB962C8B-B14F-4D97-AF65-F5344CB8AC3E}">
        <p14:creationId xmlns:p14="http://schemas.microsoft.com/office/powerpoint/2010/main" val="35310221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451"/>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31" y="584200"/>
            <a:ext cx="10267931" cy="646331"/>
          </a:xfrm>
          <a:prstGeom prst="rect">
            <a:avLst/>
          </a:prstGeom>
          <a:noFill/>
        </p:spPr>
        <p:txBody>
          <a:bodyPr wrap="square" rtlCol="0">
            <a:spAutoFit/>
          </a:bodyPr>
          <a:lstStyle/>
          <a:p>
            <a:pPr algn="r"/>
            <a:r>
              <a:rPr lang="tr-TR" b="1" dirty="0" smtClean="0">
                <a:latin typeface="Calibri" pitchFamily="34" charset="0"/>
              </a:rPr>
              <a:t>      D- TÜRKİYE TİCARET MERKEZLERİNE İLİŞKİN FAALİYETLERİN </a:t>
            </a:r>
            <a:r>
              <a:rPr lang="tr-TR" b="1" dirty="0">
                <a:latin typeface="Calibri" pitchFamily="34" charset="0"/>
              </a:rPr>
              <a:t>DESTEKLENMESİ</a:t>
            </a:r>
            <a:r>
              <a:rPr lang="tr-TR" b="1" u="sng" dirty="0"/>
              <a:t/>
            </a:r>
            <a:br>
              <a:rPr lang="tr-TR" b="1" u="sng" dirty="0"/>
            </a:br>
            <a:endParaRPr lang="en-US" dirty="0">
              <a:latin typeface="Trajan Pro"/>
              <a:cs typeface="Trajan Pro"/>
            </a:endParaRPr>
          </a:p>
        </p:txBody>
      </p:sp>
      <p:sp>
        <p:nvSpPr>
          <p:cNvPr id="4" name="Rectangle 3"/>
          <p:cNvSpPr/>
          <p:nvPr/>
        </p:nvSpPr>
        <p:spPr>
          <a:xfrm>
            <a:off x="660400" y="1536699"/>
            <a:ext cx="7632700" cy="3108543"/>
          </a:xfrm>
          <a:prstGeom prst="rect">
            <a:avLst/>
          </a:prstGeom>
        </p:spPr>
        <p:txBody>
          <a:bodyPr wrap="square">
            <a:spAutoFit/>
          </a:bodyPr>
          <a:lstStyle/>
          <a:p>
            <a:pPr marL="342900" indent="-342900" algn="just">
              <a:buFontTx/>
              <a:buChar char="-"/>
            </a:pPr>
            <a:r>
              <a:rPr lang="tr-TR" sz="2800" b="1" dirty="0" smtClean="0">
                <a:latin typeface="Calibri" pitchFamily="34" charset="0"/>
              </a:rPr>
              <a:t>Destek ödemesi İşbirliği Kuruluşlarının ya da Türkiye’de kurulan şirketin İşletici Şirketteki ortaklık oranına göre hesaplanır.</a:t>
            </a:r>
          </a:p>
          <a:p>
            <a:pPr algn="just"/>
            <a:endParaRPr lang="tr-TR" sz="2800" b="1" dirty="0" smtClean="0">
              <a:latin typeface="Calibri" pitchFamily="34" charset="0"/>
            </a:endParaRPr>
          </a:p>
          <a:p>
            <a:pPr marL="342900" indent="-342900" algn="just">
              <a:buFontTx/>
              <a:buChar char="-"/>
            </a:pPr>
            <a:r>
              <a:rPr lang="tr-TR" sz="2800" b="1" dirty="0" smtClean="0">
                <a:latin typeface="Calibri" pitchFamily="34" charset="0"/>
              </a:rPr>
              <a:t>Türkiye Ticaret Merkezine ilişkin tüm destek ödemeleri, TİM’e ya da Türkiye’de kurulan şirkete yapılır.</a:t>
            </a:r>
          </a:p>
        </p:txBody>
      </p:sp>
    </p:spTree>
    <p:extLst>
      <p:ext uri="{BB962C8B-B14F-4D97-AF65-F5344CB8AC3E}">
        <p14:creationId xmlns:p14="http://schemas.microsoft.com/office/powerpoint/2010/main" val="9723723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523220"/>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tr-TR" sz="1000" b="1" dirty="0" smtClean="0">
              <a:solidFill>
                <a:schemeClr val="bg1">
                  <a:lumMod val="50000"/>
                </a:schemeClr>
              </a:solidFill>
              <a:latin typeface="Trajan Pro"/>
              <a:cs typeface="Trajan Pro"/>
            </a:endParaRP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31" y="584200"/>
            <a:ext cx="10267931" cy="646331"/>
          </a:xfrm>
          <a:prstGeom prst="rect">
            <a:avLst/>
          </a:prstGeom>
          <a:noFill/>
        </p:spPr>
        <p:txBody>
          <a:bodyPr wrap="square" rtlCol="0">
            <a:spAutoFit/>
          </a:bodyPr>
          <a:lstStyle/>
          <a:p>
            <a:pPr algn="r"/>
            <a:r>
              <a:rPr lang="tr-TR" b="1" dirty="0" smtClean="0">
                <a:latin typeface="Calibri" pitchFamily="34" charset="0"/>
              </a:rPr>
              <a:t>      D- TÜRKİYE TİCARET MERKEZLERİNE İLİŞKİN FAALİYETLERİN </a:t>
            </a:r>
            <a:r>
              <a:rPr lang="tr-TR" b="1" dirty="0">
                <a:latin typeface="Calibri" pitchFamily="34" charset="0"/>
              </a:rPr>
              <a:t>DESTEKLENMESİ</a:t>
            </a:r>
            <a:r>
              <a:rPr lang="tr-TR" b="1" u="sng" dirty="0"/>
              <a:t/>
            </a:r>
            <a:br>
              <a:rPr lang="tr-TR" b="1" u="sng" dirty="0"/>
            </a:br>
            <a:endParaRPr lang="en-US" dirty="0">
              <a:latin typeface="Trajan Pro"/>
              <a:cs typeface="Trajan Pro"/>
            </a:endParaRPr>
          </a:p>
        </p:txBody>
      </p:sp>
      <p:sp>
        <p:nvSpPr>
          <p:cNvPr id="4" name="Rectangle 3"/>
          <p:cNvSpPr/>
          <p:nvPr/>
        </p:nvSpPr>
        <p:spPr>
          <a:xfrm>
            <a:off x="660400" y="1536699"/>
            <a:ext cx="7632700" cy="4154984"/>
          </a:xfrm>
          <a:prstGeom prst="rect">
            <a:avLst/>
          </a:prstGeom>
        </p:spPr>
        <p:txBody>
          <a:bodyPr wrap="square">
            <a:spAutoFit/>
          </a:bodyPr>
          <a:lstStyle/>
          <a:p>
            <a:pPr algn="just"/>
            <a:r>
              <a:rPr lang="tr-TR" sz="2400" b="1" dirty="0" smtClean="0">
                <a:latin typeface="Calibri" pitchFamily="34" charset="0"/>
              </a:rPr>
              <a:t>1- Türkiye Ticaret Merkezlerinin kira giderleri % 60 oranında ve Ticaret Merkezi başına yıllık en fazla 1,5 milyon ABD Doları’na kadar, </a:t>
            </a:r>
          </a:p>
          <a:p>
            <a:pPr algn="just"/>
            <a:endParaRPr lang="tr-TR" sz="2400" b="1" dirty="0">
              <a:latin typeface="Calibri" pitchFamily="34" charset="0"/>
            </a:endParaRPr>
          </a:p>
          <a:p>
            <a:pPr algn="just"/>
            <a:r>
              <a:rPr lang="tr-TR" sz="2400" b="1" dirty="0" smtClean="0">
                <a:latin typeface="Calibri" pitchFamily="34" charset="0"/>
              </a:rPr>
              <a:t>2- </a:t>
            </a:r>
            <a:r>
              <a:rPr lang="tr-TR" sz="2400" b="1" dirty="0">
                <a:latin typeface="Calibri" pitchFamily="34" charset="0"/>
              </a:rPr>
              <a:t>Türkiye Ticaret </a:t>
            </a:r>
            <a:r>
              <a:rPr lang="tr-TR" sz="2400" b="1" dirty="0" smtClean="0">
                <a:latin typeface="Calibri" pitchFamily="34" charset="0"/>
              </a:rPr>
              <a:t>Merkezinin işletici şirket tarafından satın alınması durumunda, satın alma bedelinin % 60’ı en fazla 6 milyon ABD Dolarına kadar,</a:t>
            </a:r>
          </a:p>
          <a:p>
            <a:pPr algn="just"/>
            <a:endParaRPr lang="tr-TR" sz="2400" b="1" dirty="0">
              <a:latin typeface="Calibri" pitchFamily="34" charset="0"/>
            </a:endParaRPr>
          </a:p>
          <a:p>
            <a:pPr algn="just"/>
            <a:r>
              <a:rPr lang="tr-TR" sz="2400" b="1" dirty="0" smtClean="0">
                <a:latin typeface="Calibri" pitchFamily="34" charset="0"/>
              </a:rPr>
              <a:t>3-</a:t>
            </a:r>
            <a:r>
              <a:rPr lang="tr-TR" sz="2400" b="1" dirty="0">
                <a:latin typeface="Calibri" pitchFamily="34" charset="0"/>
              </a:rPr>
              <a:t> Türkiye Ticaret Merkezinin </a:t>
            </a:r>
            <a:r>
              <a:rPr lang="tr-TR" sz="2400" b="1" dirty="0" smtClean="0">
                <a:latin typeface="Calibri" pitchFamily="34" charset="0"/>
              </a:rPr>
              <a:t>yurt dışı tanıtım harcamaları </a:t>
            </a:r>
            <a:r>
              <a:rPr lang="tr-TR" sz="2400" b="1" dirty="0">
                <a:latin typeface="Calibri" pitchFamily="34" charset="0"/>
              </a:rPr>
              <a:t>% 60 oranında </a:t>
            </a:r>
            <a:r>
              <a:rPr lang="tr-TR" sz="2400" b="1" dirty="0" smtClean="0">
                <a:latin typeface="Calibri" pitchFamily="34" charset="0"/>
              </a:rPr>
              <a:t>ve yıllık en fazla 300.000 ABD Dolarına kadar,</a:t>
            </a:r>
            <a:endParaRPr lang="tr-TR" sz="2400" b="1" dirty="0">
              <a:latin typeface="Calibri" pitchFamily="34" charset="0"/>
            </a:endParaRPr>
          </a:p>
        </p:txBody>
      </p:sp>
    </p:spTree>
    <p:extLst>
      <p:ext uri="{BB962C8B-B14F-4D97-AF65-F5344CB8AC3E}">
        <p14:creationId xmlns:p14="http://schemas.microsoft.com/office/powerpoint/2010/main" val="1016457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523220"/>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tr-TR" sz="1000" b="1" dirty="0" smtClean="0">
              <a:solidFill>
                <a:schemeClr val="bg1">
                  <a:lumMod val="50000"/>
                </a:schemeClr>
              </a:solidFill>
              <a:latin typeface="Trajan Pro"/>
              <a:cs typeface="Trajan Pro"/>
            </a:endParaRP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31" y="584200"/>
            <a:ext cx="10267931" cy="646331"/>
          </a:xfrm>
          <a:prstGeom prst="rect">
            <a:avLst/>
          </a:prstGeom>
          <a:noFill/>
        </p:spPr>
        <p:txBody>
          <a:bodyPr wrap="square" rtlCol="0">
            <a:spAutoFit/>
          </a:bodyPr>
          <a:lstStyle/>
          <a:p>
            <a:pPr algn="r"/>
            <a:r>
              <a:rPr lang="tr-TR" b="1" dirty="0" smtClean="0">
                <a:latin typeface="Calibri" pitchFamily="34" charset="0"/>
              </a:rPr>
              <a:t>        TÜRKİYE TİCARET MERKEZLERİNE İLİŞKİN FAALİYETLERİN </a:t>
            </a:r>
            <a:r>
              <a:rPr lang="tr-TR" b="1" dirty="0">
                <a:latin typeface="Calibri" pitchFamily="34" charset="0"/>
              </a:rPr>
              <a:t>DESTEKLENMESİ</a:t>
            </a:r>
            <a:r>
              <a:rPr lang="tr-TR" b="1" u="sng" dirty="0"/>
              <a:t/>
            </a:r>
            <a:br>
              <a:rPr lang="tr-TR" b="1" u="sng" dirty="0"/>
            </a:br>
            <a:endParaRPr lang="en-US" dirty="0">
              <a:latin typeface="Trajan Pro"/>
              <a:cs typeface="Trajan Pro"/>
            </a:endParaRPr>
          </a:p>
        </p:txBody>
      </p:sp>
      <p:sp>
        <p:nvSpPr>
          <p:cNvPr id="4" name="Rectangle 3"/>
          <p:cNvSpPr/>
          <p:nvPr/>
        </p:nvSpPr>
        <p:spPr>
          <a:xfrm>
            <a:off x="660400" y="1536699"/>
            <a:ext cx="7632700" cy="6001643"/>
          </a:xfrm>
          <a:prstGeom prst="rect">
            <a:avLst/>
          </a:prstGeom>
        </p:spPr>
        <p:txBody>
          <a:bodyPr wrap="square">
            <a:spAutoFit/>
          </a:bodyPr>
          <a:lstStyle/>
          <a:p>
            <a:pPr algn="just"/>
            <a:r>
              <a:rPr lang="tr-TR" sz="2400" dirty="0" smtClean="0"/>
              <a:t>4- </a:t>
            </a:r>
            <a:r>
              <a:rPr lang="tr-TR" sz="2400" b="1" dirty="0" smtClean="0"/>
              <a:t>Türkiye </a:t>
            </a:r>
            <a:r>
              <a:rPr lang="tr-TR" sz="2400" b="1" dirty="0"/>
              <a:t>Ticaret Merkezinin kurulum/dekorasyon giderlerinin %60’ı TTM başına en fazla 300.000 ABD Dolarına </a:t>
            </a:r>
            <a:r>
              <a:rPr lang="tr-TR" sz="2400" b="1" dirty="0" smtClean="0"/>
              <a:t>kadar,</a:t>
            </a:r>
          </a:p>
          <a:p>
            <a:pPr algn="just"/>
            <a:endParaRPr lang="tr-TR" sz="2400" dirty="0"/>
          </a:p>
          <a:p>
            <a:pPr algn="just"/>
            <a:r>
              <a:rPr lang="tr-TR" sz="2400" b="1" dirty="0" smtClean="0">
                <a:latin typeface="Calibri" pitchFamily="34" charset="0"/>
              </a:rPr>
              <a:t>4- Türkiye Ticaret Merkezinin işletici şirket tarafından, istihdam edilen en fazla 10 </a:t>
            </a:r>
            <a:r>
              <a:rPr lang="tr-TR" sz="2400" b="1" dirty="0">
                <a:latin typeface="Calibri" pitchFamily="34" charset="0"/>
              </a:rPr>
              <a:t>kişinin </a:t>
            </a:r>
            <a:r>
              <a:rPr lang="tr-TR" sz="2400" b="1" dirty="0" smtClean="0">
                <a:latin typeface="Calibri" pitchFamily="34" charset="0"/>
              </a:rPr>
              <a:t>(işletici </a:t>
            </a:r>
            <a:r>
              <a:rPr lang="tr-TR" sz="2400" b="1" dirty="0">
                <a:latin typeface="Calibri" pitchFamily="34" charset="0"/>
              </a:rPr>
              <a:t>şirket genel müdürü, avukat, mali müşavir ile sektör uzmanı) brüt </a:t>
            </a:r>
            <a:r>
              <a:rPr lang="tr-TR" sz="2400" b="1" dirty="0" smtClean="0">
                <a:latin typeface="Calibri" pitchFamily="34" charset="0"/>
              </a:rPr>
              <a:t>ücreti</a:t>
            </a:r>
            <a:r>
              <a:rPr lang="tr-TR" sz="2400" b="1" dirty="0">
                <a:latin typeface="Calibri" pitchFamily="34" charset="0"/>
              </a:rPr>
              <a:t>, Bakanlıktan ön onay alınmak </a:t>
            </a:r>
            <a:r>
              <a:rPr lang="tr-TR" sz="2400" b="1" dirty="0" smtClean="0">
                <a:latin typeface="Calibri" pitchFamily="34" charset="0"/>
              </a:rPr>
              <a:t>kaydıyla, </a:t>
            </a:r>
            <a:r>
              <a:rPr lang="tr-TR" sz="2400" b="1" dirty="0">
                <a:latin typeface="Calibri" pitchFamily="34" charset="0"/>
              </a:rPr>
              <a:t>% </a:t>
            </a:r>
            <a:r>
              <a:rPr lang="tr-TR" sz="2400" b="1" dirty="0" smtClean="0">
                <a:latin typeface="Calibri" pitchFamily="34" charset="0"/>
              </a:rPr>
              <a:t>60 oranında ve yıllık toplam en fazla 500.000 ABD Dolarına kadar</a:t>
            </a:r>
          </a:p>
          <a:p>
            <a:pPr algn="just"/>
            <a:endParaRPr lang="tr-TR" sz="2400" b="1" dirty="0" smtClean="0">
              <a:latin typeface="Calibri" pitchFamily="34" charset="0"/>
            </a:endParaRPr>
          </a:p>
          <a:p>
            <a:pPr algn="just"/>
            <a:r>
              <a:rPr lang="tr-TR" sz="2400" b="1" dirty="0" smtClean="0">
                <a:latin typeface="Calibri" pitchFamily="34" charset="0"/>
              </a:rPr>
              <a:t>5 yıl süreyle desteklenir. İlk 5 yıllık performansı olumlu bulunan </a:t>
            </a:r>
            <a:r>
              <a:rPr lang="tr-TR" sz="2400" b="1" dirty="0">
                <a:latin typeface="Calibri" pitchFamily="34" charset="0"/>
              </a:rPr>
              <a:t>Türkiye Ticaret </a:t>
            </a:r>
            <a:r>
              <a:rPr lang="tr-TR" sz="2400" b="1" dirty="0" smtClean="0">
                <a:latin typeface="Calibri" pitchFamily="34" charset="0"/>
              </a:rPr>
              <a:t>Merkezine Bakanlıkça 5 yıla kadar ilave destek süresi verilebilir.  </a:t>
            </a:r>
          </a:p>
          <a:p>
            <a:pPr algn="just"/>
            <a:endParaRPr lang="tr-TR" sz="2400" b="1" dirty="0">
              <a:latin typeface="Calibri" pitchFamily="34" charset="0"/>
            </a:endParaRPr>
          </a:p>
          <a:p>
            <a:pPr algn="just"/>
            <a:endParaRPr lang="tr-TR" sz="2400" b="1" dirty="0">
              <a:latin typeface="Calibri" pitchFamily="34" charset="0"/>
            </a:endParaRPr>
          </a:p>
        </p:txBody>
      </p:sp>
    </p:spTree>
    <p:extLst>
      <p:ext uri="{BB962C8B-B14F-4D97-AF65-F5344CB8AC3E}">
        <p14:creationId xmlns:p14="http://schemas.microsoft.com/office/powerpoint/2010/main" val="17477454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 y="1451"/>
            <a:ext cx="9144000" cy="6856549"/>
          </a:xfrm>
          <a:prstGeom prst="rect">
            <a:avLst/>
          </a:prstGeom>
        </p:spPr>
      </p:pic>
      <p:sp>
        <p:nvSpPr>
          <p:cNvPr id="7" name="TextBox 6"/>
          <p:cNvSpPr txBox="1"/>
          <p:nvPr/>
        </p:nvSpPr>
        <p:spPr>
          <a:xfrm>
            <a:off x="-289198" y="345301"/>
            <a:ext cx="9143999" cy="646331"/>
          </a:xfrm>
          <a:prstGeom prst="rect">
            <a:avLst/>
          </a:prstGeom>
          <a:noFill/>
        </p:spPr>
        <p:txBody>
          <a:bodyPr wrap="square" rtlCol="0">
            <a:spAutoFit/>
          </a:bodyPr>
          <a:lstStyle/>
          <a:p>
            <a:pPr algn="r"/>
            <a:r>
              <a:rPr lang="tr-TR" b="1" dirty="0">
                <a:latin typeface="Calibri" pitchFamily="34" charset="0"/>
                <a:cs typeface="Calibri" panose="020F0502020204030204" pitchFamily="34" charset="0"/>
              </a:rPr>
              <a:t> </a:t>
            </a:r>
            <a:r>
              <a:rPr lang="tr-TR" b="1" dirty="0" smtClean="0">
                <a:latin typeface="Calibri" pitchFamily="34" charset="0"/>
                <a:cs typeface="Calibri" panose="020F0502020204030204" pitchFamily="34" charset="0"/>
              </a:rPr>
              <a:t>   </a:t>
            </a:r>
            <a:r>
              <a:rPr lang="tr-TR" sz="1700" b="1" dirty="0" smtClean="0">
                <a:latin typeface="Calibri" pitchFamily="34" charset="0"/>
                <a:cs typeface="Calibri" panose="020F0502020204030204" pitchFamily="34" charset="0"/>
              </a:rPr>
              <a:t>D-TÜRKİYE </a:t>
            </a:r>
            <a:r>
              <a:rPr lang="tr-TR" sz="1700" b="1" dirty="0">
                <a:latin typeface="Calibri" pitchFamily="34" charset="0"/>
                <a:cs typeface="Calibri" panose="020F0502020204030204" pitchFamily="34" charset="0"/>
              </a:rPr>
              <a:t>TİCARET MERKEZLERİNE İLİŞKİN FAALİYETLERİN DESTEKLENMESİ</a:t>
            </a:r>
            <a:r>
              <a:rPr lang="tr-TR" sz="1700" b="1" u="sng" dirty="0">
                <a:latin typeface="Calibri" panose="020F0502020204030204" pitchFamily="34" charset="0"/>
                <a:cs typeface="Calibri" panose="020F0502020204030204" pitchFamily="34" charset="0"/>
              </a:rPr>
              <a:t/>
            </a:r>
            <a:br>
              <a:rPr lang="tr-TR" sz="1700" b="1" u="sng" dirty="0">
                <a:latin typeface="Calibri" panose="020F0502020204030204" pitchFamily="34" charset="0"/>
                <a:cs typeface="Calibri" panose="020F0502020204030204" pitchFamily="34" charset="0"/>
              </a:rPr>
            </a:br>
            <a:endParaRPr lang="en-US" sz="1700" dirty="0">
              <a:latin typeface="Calibri" panose="020F0502020204030204" pitchFamily="34" charset="0"/>
              <a:cs typeface="Calibri" panose="020F0502020204030204" pitchFamily="34" charset="0"/>
            </a:endParaRPr>
          </a:p>
        </p:txBody>
      </p:sp>
      <p:sp>
        <p:nvSpPr>
          <p:cNvPr id="8" name="TextBox 7"/>
          <p:cNvSpPr txBox="1"/>
          <p:nvPr/>
        </p:nvSpPr>
        <p:spPr>
          <a:xfrm>
            <a:off x="-1263631" y="584200"/>
            <a:ext cx="10267931" cy="369332"/>
          </a:xfrm>
          <a:prstGeom prst="rect">
            <a:avLst/>
          </a:prstGeom>
          <a:noFill/>
        </p:spPr>
        <p:txBody>
          <a:bodyPr wrap="square" rtlCol="0">
            <a:spAutoFit/>
          </a:bodyPr>
          <a:lstStyle/>
          <a:p>
            <a:pPr algn="r"/>
            <a:r>
              <a:rPr lang="tr-TR" b="1" dirty="0" smtClean="0">
                <a:latin typeface="Calibri" pitchFamily="34" charset="0"/>
              </a:rPr>
              <a:t>        </a:t>
            </a:r>
            <a:endParaRPr lang="en-US" dirty="0">
              <a:latin typeface="Trajan Pro"/>
              <a:cs typeface="Trajan Pro"/>
            </a:endParaRPr>
          </a:p>
        </p:txBody>
      </p:sp>
      <p:sp>
        <p:nvSpPr>
          <p:cNvPr id="4" name="Rectangle 3"/>
          <p:cNvSpPr/>
          <p:nvPr/>
        </p:nvSpPr>
        <p:spPr>
          <a:xfrm>
            <a:off x="660400" y="1536699"/>
            <a:ext cx="7632700" cy="830997"/>
          </a:xfrm>
          <a:prstGeom prst="rect">
            <a:avLst/>
          </a:prstGeom>
        </p:spPr>
        <p:txBody>
          <a:bodyPr wrap="square">
            <a:spAutoFit/>
          </a:bodyPr>
          <a:lstStyle/>
          <a:p>
            <a:pPr algn="just"/>
            <a:endParaRPr lang="tr-TR" sz="2400" b="1" dirty="0">
              <a:latin typeface="Calibri" pitchFamily="34" charset="0"/>
            </a:endParaRPr>
          </a:p>
          <a:p>
            <a:pPr algn="just"/>
            <a:endParaRPr lang="tr-TR" sz="2400" b="1" dirty="0">
              <a:latin typeface="Calibri" pitchFamily="34" charset="0"/>
            </a:endParaRPr>
          </a:p>
        </p:txBody>
      </p:sp>
      <p:pic>
        <p:nvPicPr>
          <p:cNvPr id="102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525" y="1358900"/>
            <a:ext cx="8698276" cy="519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1513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31" y="584200"/>
            <a:ext cx="10267931" cy="646331"/>
          </a:xfrm>
          <a:prstGeom prst="rect">
            <a:avLst/>
          </a:prstGeom>
          <a:noFill/>
        </p:spPr>
        <p:txBody>
          <a:bodyPr wrap="square" rtlCol="0">
            <a:spAutoFit/>
          </a:bodyPr>
          <a:lstStyle/>
          <a:p>
            <a:pPr algn="r"/>
            <a:r>
              <a:rPr lang="tr-TR" b="1" dirty="0" smtClean="0">
                <a:latin typeface="Calibri" pitchFamily="34" charset="0"/>
              </a:rPr>
              <a:t>        D-TÜRKİYE TİCARET MERKEZLERİNE İLİŞKİN FAALİYETLERİN </a:t>
            </a:r>
            <a:r>
              <a:rPr lang="tr-TR" b="1" dirty="0">
                <a:latin typeface="Calibri" pitchFamily="34" charset="0"/>
              </a:rPr>
              <a:t>DESTEKLENMESİ</a:t>
            </a:r>
            <a:r>
              <a:rPr lang="tr-TR" b="1" u="sng" dirty="0"/>
              <a:t/>
            </a:r>
            <a:br>
              <a:rPr lang="tr-TR" b="1" u="sng" dirty="0"/>
            </a:br>
            <a:endParaRPr lang="en-US" dirty="0">
              <a:latin typeface="Trajan Pro"/>
              <a:cs typeface="Trajan Pro"/>
            </a:endParaRPr>
          </a:p>
        </p:txBody>
      </p:sp>
      <p:sp>
        <p:nvSpPr>
          <p:cNvPr id="4" name="Rectangle 3"/>
          <p:cNvSpPr/>
          <p:nvPr/>
        </p:nvSpPr>
        <p:spPr>
          <a:xfrm>
            <a:off x="660400" y="1536699"/>
            <a:ext cx="7632700" cy="3354765"/>
          </a:xfrm>
          <a:prstGeom prst="rect">
            <a:avLst/>
          </a:prstGeom>
        </p:spPr>
        <p:txBody>
          <a:bodyPr wrap="square">
            <a:spAutoFit/>
          </a:bodyPr>
          <a:lstStyle/>
          <a:p>
            <a:pPr algn="just">
              <a:buFont typeface="Wingdings" pitchFamily="2" charset="2"/>
              <a:buChar char="v"/>
            </a:pPr>
            <a:endParaRPr lang="tr-TR" sz="2800" b="1" dirty="0" smtClean="0">
              <a:latin typeface="Calibri" pitchFamily="34" charset="0"/>
            </a:endParaRPr>
          </a:p>
          <a:p>
            <a:pPr algn="just">
              <a:buFont typeface="Wingdings" pitchFamily="2" charset="2"/>
              <a:buChar char="v"/>
            </a:pPr>
            <a:endParaRPr lang="tr-TR" sz="2800" b="1" dirty="0">
              <a:latin typeface="Calibri" pitchFamily="34" charset="0"/>
            </a:endParaRPr>
          </a:p>
          <a:p>
            <a:pPr algn="just">
              <a:buFont typeface="Wingdings" pitchFamily="2" charset="2"/>
              <a:buChar char="v"/>
            </a:pPr>
            <a:r>
              <a:rPr lang="tr-TR" sz="2800" b="1" dirty="0" smtClean="0">
                <a:latin typeface="Calibri" pitchFamily="34" charset="0"/>
              </a:rPr>
              <a:t>Türkiye Ticaret Merkezinin Bakanlıkça belirlenen hedef ülkelerden birinde olması durumunda  destek oranı </a:t>
            </a:r>
            <a:r>
              <a:rPr lang="tr-TR" sz="2800" b="1" u="sng" dirty="0" smtClean="0">
                <a:latin typeface="Calibri" pitchFamily="34" charset="0"/>
              </a:rPr>
              <a:t>15 (onbeş) puan</a:t>
            </a:r>
            <a:r>
              <a:rPr lang="tr-TR" sz="2800" b="1" dirty="0" smtClean="0">
                <a:latin typeface="Calibri" pitchFamily="34" charset="0"/>
              </a:rPr>
              <a:t> artırılır.</a:t>
            </a:r>
          </a:p>
          <a:p>
            <a:pPr algn="just"/>
            <a:r>
              <a:rPr lang="tr-TR" sz="2400" b="1" dirty="0" smtClean="0">
                <a:latin typeface="Calibri" pitchFamily="34" charset="0"/>
              </a:rPr>
              <a:t> </a:t>
            </a:r>
          </a:p>
          <a:p>
            <a:pPr algn="just"/>
            <a:endParaRPr lang="tr-TR" sz="2400" b="1" dirty="0">
              <a:latin typeface="Calibri" pitchFamily="34" charset="0"/>
            </a:endParaRPr>
          </a:p>
          <a:p>
            <a:pPr algn="just"/>
            <a:endParaRPr lang="tr-TR" sz="2400" b="1" dirty="0">
              <a:latin typeface="Calibri" pitchFamily="34" charset="0"/>
            </a:endParaRPr>
          </a:p>
        </p:txBody>
      </p:sp>
    </p:spTree>
    <p:extLst>
      <p:ext uri="{BB962C8B-B14F-4D97-AF65-F5344CB8AC3E}">
        <p14:creationId xmlns:p14="http://schemas.microsoft.com/office/powerpoint/2010/main" val="21519358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3" name="Rectangle 2"/>
          <p:cNvSpPr/>
          <p:nvPr/>
        </p:nvSpPr>
        <p:spPr>
          <a:xfrm>
            <a:off x="473083" y="1766280"/>
            <a:ext cx="8275381" cy="2339102"/>
          </a:xfrm>
          <a:prstGeom prst="rect">
            <a:avLst/>
          </a:prstGeom>
        </p:spPr>
        <p:txBody>
          <a:bodyPr wrap="square">
            <a:spAutoFit/>
          </a:bodyPr>
          <a:lstStyle/>
          <a:p>
            <a:endParaRPr lang="tr-TR" b="1" u="sng" dirty="0" smtClean="0">
              <a:latin typeface="Calibri" pitchFamily="34" charset="0"/>
            </a:endParaRPr>
          </a:p>
          <a:p>
            <a:endParaRPr lang="tr-TR" sz="2400" b="1" dirty="0" smtClean="0">
              <a:latin typeface="Calibri" pitchFamily="34" charset="0"/>
            </a:endParaRPr>
          </a:p>
          <a:p>
            <a:endParaRPr lang="tr-TR" sz="2400" b="1" dirty="0">
              <a:latin typeface="Calibri" pitchFamily="34" charset="0"/>
            </a:endParaRPr>
          </a:p>
          <a:p>
            <a:pPr lvl="2"/>
            <a:r>
              <a:rPr lang="tr-TR" sz="2800" b="1" dirty="0" smtClean="0">
                <a:latin typeface="Calibri" pitchFamily="34" charset="0"/>
              </a:rPr>
              <a:t>               </a:t>
            </a:r>
            <a:r>
              <a:rPr lang="tr-TR" sz="4000" b="1" dirty="0" smtClean="0">
                <a:latin typeface="Calibri" pitchFamily="34" charset="0"/>
              </a:rPr>
              <a:t>ORTAK HÜKÜMLER</a:t>
            </a:r>
          </a:p>
          <a:p>
            <a:pPr algn="just"/>
            <a:endParaRPr lang="tr-TR" sz="4000" b="1" dirty="0">
              <a:latin typeface="Calibri" pitchFamily="34" charset="0"/>
            </a:endParaRPr>
          </a:p>
        </p:txBody>
      </p:sp>
    </p:spTree>
    <p:extLst>
      <p:ext uri="{BB962C8B-B14F-4D97-AF65-F5344CB8AC3E}">
        <p14:creationId xmlns:p14="http://schemas.microsoft.com/office/powerpoint/2010/main" val="35656478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ÖDEME BELGELERİNİN İBRAZI VE ÖDEME</a:t>
            </a:r>
            <a:endParaRPr lang="en-US" dirty="0">
              <a:latin typeface="Trajan Pro"/>
              <a:cs typeface="Trajan Pro"/>
            </a:endParaRPr>
          </a:p>
        </p:txBody>
      </p:sp>
      <p:sp>
        <p:nvSpPr>
          <p:cNvPr id="3" name="Rectangle 2"/>
          <p:cNvSpPr/>
          <p:nvPr/>
        </p:nvSpPr>
        <p:spPr>
          <a:xfrm>
            <a:off x="431799" y="1582341"/>
            <a:ext cx="8147033" cy="2246769"/>
          </a:xfrm>
          <a:prstGeom prst="rect">
            <a:avLst/>
          </a:prstGeom>
        </p:spPr>
        <p:txBody>
          <a:bodyPr wrap="square">
            <a:spAutoFit/>
          </a:bodyPr>
          <a:lstStyle/>
          <a:p>
            <a:pPr algn="just"/>
            <a:r>
              <a:rPr lang="tr-TR" sz="2800" b="1" smtClean="0">
                <a:latin typeface="Calibri" pitchFamily="34" charset="0"/>
              </a:rPr>
              <a:t>	 Ödeme tarihinden itibaren yurt </a:t>
            </a:r>
            <a:r>
              <a:rPr lang="tr-TR" sz="2800" b="1">
                <a:latin typeface="Calibri" pitchFamily="34" charset="0"/>
              </a:rPr>
              <a:t>dışı </a:t>
            </a:r>
            <a:r>
              <a:rPr lang="tr-TR" sz="2800" b="1" smtClean="0">
                <a:latin typeface="Calibri" pitchFamily="34" charset="0"/>
              </a:rPr>
              <a:t>belgelerin Ticaret Müşaviri onaylı belgelerle birlikte ödeme </a:t>
            </a:r>
            <a:r>
              <a:rPr lang="tr-TR" sz="2800" b="1" dirty="0">
                <a:latin typeface="Calibri" pitchFamily="34" charset="0"/>
              </a:rPr>
              <a:t>tarihinden itibaren </a:t>
            </a:r>
            <a:r>
              <a:rPr lang="tr-TR" sz="2800" b="1" u="sng" dirty="0">
                <a:latin typeface="Calibri" pitchFamily="34" charset="0"/>
              </a:rPr>
              <a:t>en geç 6 (altı) ay</a:t>
            </a:r>
            <a:r>
              <a:rPr lang="tr-TR" sz="2800" b="1" dirty="0">
                <a:latin typeface="Calibri" pitchFamily="34" charset="0"/>
              </a:rPr>
              <a:t> </a:t>
            </a:r>
            <a:r>
              <a:rPr lang="tr-TR" sz="2800" b="1" dirty="0" smtClean="0">
                <a:latin typeface="Calibri" pitchFamily="34" charset="0"/>
              </a:rPr>
              <a:t>içerisinde </a:t>
            </a:r>
            <a:r>
              <a:rPr lang="tr-TR" sz="2800" b="1" dirty="0">
                <a:latin typeface="Calibri" pitchFamily="34" charset="0"/>
              </a:rPr>
              <a:t>şirket </a:t>
            </a:r>
            <a:r>
              <a:rPr lang="tr-TR" sz="2800" b="1">
                <a:latin typeface="Calibri" pitchFamily="34" charset="0"/>
              </a:rPr>
              <a:t>tarafından </a:t>
            </a:r>
            <a:r>
              <a:rPr lang="tr-TR" sz="2800" b="1" smtClean="0">
                <a:latin typeface="Calibri" pitchFamily="34" charset="0"/>
              </a:rPr>
              <a:t>üyesi </a:t>
            </a:r>
            <a:r>
              <a:rPr lang="tr-TR" sz="2800" b="1" dirty="0">
                <a:latin typeface="Calibri" pitchFamily="34" charset="0"/>
              </a:rPr>
              <a:t>olduğu İhracatçı Birlikleri Genel Sekreterliğine ibraz edilmelidir.</a:t>
            </a:r>
          </a:p>
        </p:txBody>
      </p:sp>
    </p:spTree>
    <p:extLst>
      <p:ext uri="{BB962C8B-B14F-4D97-AF65-F5344CB8AC3E}">
        <p14:creationId xmlns:p14="http://schemas.microsoft.com/office/powerpoint/2010/main" val="11699783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369332"/>
          </a:xfrm>
          <a:prstGeom prst="rect">
            <a:avLst/>
          </a:prstGeom>
          <a:noFill/>
        </p:spPr>
        <p:txBody>
          <a:bodyPr wrap="square" rtlCol="0">
            <a:spAutoFit/>
          </a:bodyPr>
          <a:lstStyle/>
          <a:p>
            <a:pPr algn="r"/>
            <a:r>
              <a:rPr lang="tr-TR" b="1" dirty="0">
                <a:latin typeface="Calibri" pitchFamily="34" charset="0"/>
              </a:rPr>
              <a:t>ÖDEME BELGELERİNİN İBRAZI VE ÖDEME</a:t>
            </a:r>
            <a:endParaRPr lang="en-US" dirty="0">
              <a:latin typeface="Trajan Pro"/>
              <a:cs typeface="Trajan Pro"/>
            </a:endParaRPr>
          </a:p>
        </p:txBody>
      </p:sp>
      <p:sp>
        <p:nvSpPr>
          <p:cNvPr id="3" name="Rectangle 2"/>
          <p:cNvSpPr/>
          <p:nvPr/>
        </p:nvSpPr>
        <p:spPr>
          <a:xfrm>
            <a:off x="422923" y="1268760"/>
            <a:ext cx="8147033" cy="5262979"/>
          </a:xfrm>
          <a:prstGeom prst="rect">
            <a:avLst/>
          </a:prstGeom>
        </p:spPr>
        <p:txBody>
          <a:bodyPr wrap="square">
            <a:spAutoFit/>
          </a:bodyPr>
          <a:lstStyle/>
          <a:p>
            <a:pPr algn="just"/>
            <a:r>
              <a:rPr lang="tr-TR" sz="2800" b="1" dirty="0" smtClean="0">
                <a:latin typeface="Calibri" pitchFamily="34" charset="0"/>
              </a:rPr>
              <a:t>III- T</a:t>
            </a:r>
            <a:r>
              <a:rPr lang="tr-TR" sz="2800" b="1" dirty="0" smtClean="0"/>
              <a:t>üm </a:t>
            </a:r>
            <a:r>
              <a:rPr lang="tr-TR" sz="2800" b="1" dirty="0"/>
              <a:t>ödemelerin, şirket veya İşbirliği Kuruluşu tarafından ya da bunların ilgili yurt dışı şirket veya şubeleri tarafından bankacılık sisteminde (EFT, swift, havale, çek ve şirket kredi kartı ile) yapılması gerekmektedir. </a:t>
            </a:r>
            <a:endParaRPr lang="tr-TR" sz="2800" b="1" dirty="0" smtClean="0"/>
          </a:p>
          <a:p>
            <a:pPr algn="just"/>
            <a:endParaRPr lang="tr-TR" sz="2800" b="1" dirty="0">
              <a:latin typeface="Calibri" pitchFamily="34" charset="0"/>
            </a:endParaRPr>
          </a:p>
          <a:p>
            <a:pPr algn="just"/>
            <a:r>
              <a:rPr lang="tr-TR" sz="2800" b="1" dirty="0" smtClean="0">
                <a:latin typeface="Calibri" pitchFamily="34" charset="0"/>
              </a:rPr>
              <a:t>IV- </a:t>
            </a:r>
            <a:r>
              <a:rPr lang="tr-TR" sz="2800" b="1" dirty="0"/>
              <a:t>Çekle yapılan ödemelerde çekin fotokopisi ile birlikte çekin ödendiğine ilişkin banka kayıtlarının da ibraz edilmesi gerekir. Müşteri çeki veya cirolu çek ile </a:t>
            </a:r>
            <a:r>
              <a:rPr lang="tr-TR" sz="2800" b="1" dirty="0" smtClean="0"/>
              <a:t>yapılan ödemeler </a:t>
            </a:r>
            <a:r>
              <a:rPr lang="tr-TR" sz="2800" b="1" dirty="0"/>
              <a:t>destek kapsamında değerlendirilmez. </a:t>
            </a:r>
            <a:r>
              <a:rPr lang="tr-TR" sz="2800" b="1" dirty="0" smtClean="0"/>
              <a:t>Kredi </a:t>
            </a:r>
            <a:r>
              <a:rPr lang="tr-TR" sz="2800" b="1" dirty="0"/>
              <a:t>kartı ile yapılan ödemelerde kredi kartı ekstresinin ibraz edilmesi gerekmektedir.</a:t>
            </a:r>
          </a:p>
        </p:txBody>
      </p:sp>
    </p:spTree>
    <p:extLst>
      <p:ext uri="{BB962C8B-B14F-4D97-AF65-F5344CB8AC3E}">
        <p14:creationId xmlns:p14="http://schemas.microsoft.com/office/powerpoint/2010/main" val="782835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12" y="100843"/>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sp>
        <p:nvSpPr>
          <p:cNvPr id="8" name="TextBox 7"/>
          <p:cNvSpPr txBox="1"/>
          <p:nvPr/>
        </p:nvSpPr>
        <p:spPr>
          <a:xfrm>
            <a:off x="-1263629" y="584200"/>
            <a:ext cx="9842462" cy="923330"/>
          </a:xfrm>
          <a:prstGeom prst="rect">
            <a:avLst/>
          </a:prstGeom>
          <a:noFill/>
        </p:spPr>
        <p:txBody>
          <a:bodyPr wrap="square" rtlCol="0">
            <a:spAutoFit/>
          </a:bodyPr>
          <a:lstStyle/>
          <a:p>
            <a:pPr algn="r"/>
            <a:r>
              <a:rPr lang="tr-TR" b="1" dirty="0">
                <a:latin typeface="Calibri" pitchFamily="34" charset="0"/>
              </a:rPr>
              <a:t>YURT DIŞI BİRİM, MARKA </a:t>
            </a:r>
            <a:br>
              <a:rPr lang="tr-TR" b="1" dirty="0">
                <a:latin typeface="Calibri" pitchFamily="34" charset="0"/>
              </a:rPr>
            </a:br>
            <a:r>
              <a:rPr lang="tr-TR" b="1" dirty="0">
                <a:latin typeface="Calibri" pitchFamily="34" charset="0"/>
              </a:rPr>
              <a:t>              VE TANITIM DESTEĞİ</a:t>
            </a:r>
            <a:br>
              <a:rPr lang="tr-TR" b="1" dirty="0">
                <a:latin typeface="Calibri" pitchFamily="34" charset="0"/>
              </a:rPr>
            </a:br>
            <a:endParaRPr lang="en-US" dirty="0">
              <a:latin typeface="Trajan Pro"/>
              <a:cs typeface="Trajan Pro"/>
            </a:endParaRPr>
          </a:p>
        </p:txBody>
      </p:sp>
      <p:sp>
        <p:nvSpPr>
          <p:cNvPr id="3" name="Rectangle 2"/>
          <p:cNvSpPr/>
          <p:nvPr/>
        </p:nvSpPr>
        <p:spPr>
          <a:xfrm>
            <a:off x="393699" y="1443841"/>
            <a:ext cx="8185133" cy="4832092"/>
          </a:xfrm>
          <a:prstGeom prst="rect">
            <a:avLst/>
          </a:prstGeom>
        </p:spPr>
        <p:txBody>
          <a:bodyPr wrap="square">
            <a:spAutoFit/>
          </a:bodyPr>
          <a:lstStyle/>
          <a:p>
            <a:pPr>
              <a:buFont typeface="Wingdings" pitchFamily="2" charset="2"/>
              <a:buChar char="v"/>
            </a:pPr>
            <a:r>
              <a:rPr lang="tr-TR" sz="2800" b="1" dirty="0" smtClean="0">
                <a:latin typeface="Calibri" pitchFamily="34" charset="0"/>
              </a:rPr>
              <a:t>Birim </a:t>
            </a:r>
            <a:r>
              <a:rPr lang="tr-TR" sz="2800" b="1" dirty="0">
                <a:latin typeface="Calibri" pitchFamily="34" charset="0"/>
              </a:rPr>
              <a:t>kira bedellerinin, </a:t>
            </a:r>
          </a:p>
          <a:p>
            <a:pPr>
              <a:buFont typeface="Wingdings" pitchFamily="2" charset="2"/>
              <a:buChar char="v"/>
            </a:pPr>
            <a:r>
              <a:rPr lang="tr-TR" sz="2800" b="1" dirty="0">
                <a:latin typeface="Calibri" pitchFamily="34" charset="0"/>
              </a:rPr>
              <a:t>Tanıtım faaliyetlerinin,  </a:t>
            </a:r>
          </a:p>
          <a:p>
            <a:pPr>
              <a:buFont typeface="Wingdings" pitchFamily="2" charset="2"/>
              <a:buChar char="v"/>
            </a:pPr>
            <a:r>
              <a:rPr lang="tr-TR" sz="2800" b="1" dirty="0">
                <a:latin typeface="Calibri" pitchFamily="34" charset="0"/>
              </a:rPr>
              <a:t>Marka tescil faaliyetlerinin </a:t>
            </a:r>
            <a:endParaRPr lang="tr-TR" sz="2800" b="1" dirty="0" smtClean="0">
              <a:latin typeface="Calibri" pitchFamily="34" charset="0"/>
            </a:endParaRPr>
          </a:p>
          <a:p>
            <a:pPr algn="just"/>
            <a:r>
              <a:rPr lang="tr-TR" sz="2800" b="1" dirty="0" smtClean="0">
                <a:latin typeface="Calibri" pitchFamily="34" charset="0"/>
              </a:rPr>
              <a:t>desteklenmesi Bakanlıkça </a:t>
            </a:r>
            <a:r>
              <a:rPr lang="tr-TR" sz="2800" b="1" dirty="0">
                <a:latin typeface="Calibri" pitchFamily="34" charset="0"/>
              </a:rPr>
              <a:t>belirlenen hedef </a:t>
            </a:r>
            <a:r>
              <a:rPr lang="tr-TR" sz="2800" b="1" dirty="0" smtClean="0">
                <a:latin typeface="Calibri" pitchFamily="34" charset="0"/>
              </a:rPr>
              <a:t>ülkelere </a:t>
            </a:r>
            <a:r>
              <a:rPr lang="tr-TR" sz="2800" b="1" dirty="0">
                <a:latin typeface="Calibri" pitchFamily="34" charset="0"/>
              </a:rPr>
              <a:t>yönelik yapılması durumunda destek oranı </a:t>
            </a:r>
            <a:r>
              <a:rPr lang="tr-TR" sz="2800" b="1" u="sng" dirty="0">
                <a:latin typeface="Calibri" pitchFamily="34" charset="0"/>
              </a:rPr>
              <a:t>10 (on) puan</a:t>
            </a:r>
            <a:r>
              <a:rPr lang="tr-TR" sz="2800" b="1" dirty="0">
                <a:latin typeface="Calibri" pitchFamily="34" charset="0"/>
              </a:rPr>
              <a:t> artırılır</a:t>
            </a:r>
            <a:r>
              <a:rPr lang="tr-TR" sz="2800" b="1" dirty="0" smtClean="0">
                <a:latin typeface="Calibri" pitchFamily="34" charset="0"/>
              </a:rPr>
              <a:t>.</a:t>
            </a:r>
            <a:endParaRPr lang="tr-TR" sz="2800" b="1" dirty="0">
              <a:latin typeface="Calibri" pitchFamily="34" charset="0"/>
            </a:endParaRPr>
          </a:p>
          <a:p>
            <a:pPr algn="just"/>
            <a:endParaRPr lang="tr-TR" sz="2800" b="1" dirty="0" smtClean="0">
              <a:latin typeface="Calibri" pitchFamily="34" charset="0"/>
            </a:endParaRPr>
          </a:p>
          <a:p>
            <a:pPr algn="just"/>
            <a:r>
              <a:rPr lang="tr-TR" sz="2800" b="1" dirty="0" smtClean="0">
                <a:latin typeface="Calibri" pitchFamily="34" charset="0"/>
              </a:rPr>
              <a:t>Destekten yararlanacak şirket merkezinin </a:t>
            </a:r>
            <a:r>
              <a:rPr lang="tr-TR" sz="2800" b="1" dirty="0" smtClean="0">
                <a:latin typeface="Calibri" pitchFamily="34" charset="0"/>
              </a:rPr>
              <a:t>Yatırım Teşvik Uygulamaları Bölgeler Listesi 4. 5. ve 6. Bölge illerinde olması </a:t>
            </a:r>
            <a:r>
              <a:rPr lang="tr-TR" sz="2800" b="1" dirty="0" smtClean="0">
                <a:latin typeface="Calibri" pitchFamily="34" charset="0"/>
              </a:rPr>
              <a:t>durumunda destek oranı </a:t>
            </a:r>
            <a:r>
              <a:rPr lang="tr-TR" sz="2800" b="1" u="sng" dirty="0" smtClean="0">
                <a:latin typeface="Calibri" pitchFamily="34" charset="0"/>
              </a:rPr>
              <a:t>10 (on) puan</a:t>
            </a:r>
            <a:r>
              <a:rPr lang="tr-TR" sz="2800" b="1" dirty="0">
                <a:latin typeface="Calibri" pitchFamily="34" charset="0"/>
              </a:rPr>
              <a:t> </a:t>
            </a:r>
            <a:r>
              <a:rPr lang="tr-TR" sz="2800" b="1" dirty="0" smtClean="0">
                <a:latin typeface="Calibri" pitchFamily="34" charset="0"/>
              </a:rPr>
              <a:t>artırılır.</a:t>
            </a:r>
            <a:endParaRPr lang="tr-TR" sz="2800" b="1" dirty="0">
              <a:latin typeface="Calibri" pitchFamily="34" charset="0"/>
            </a:endParaRPr>
          </a:p>
        </p:txBody>
      </p:sp>
    </p:spTree>
    <p:extLst>
      <p:ext uri="{BB962C8B-B14F-4D97-AF65-F5344CB8AC3E}">
        <p14:creationId xmlns:p14="http://schemas.microsoft.com/office/powerpoint/2010/main" val="21334958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90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graphicFrame>
        <p:nvGraphicFramePr>
          <p:cNvPr id="3" name="Table 2"/>
          <p:cNvGraphicFramePr>
            <a:graphicFrameLocks noGrp="1"/>
          </p:cNvGraphicFramePr>
          <p:nvPr>
            <p:extLst>
              <p:ext uri="{D42A27DB-BD31-4B8C-83A1-F6EECF244321}">
                <p14:modId xmlns:p14="http://schemas.microsoft.com/office/powerpoint/2010/main" val="743683008"/>
              </p:ext>
            </p:extLst>
          </p:nvPr>
        </p:nvGraphicFramePr>
        <p:xfrm>
          <a:off x="444500" y="1244596"/>
          <a:ext cx="8305800" cy="4995169"/>
        </p:xfrm>
        <a:graphic>
          <a:graphicData uri="http://schemas.openxmlformats.org/drawingml/2006/table">
            <a:tbl>
              <a:tblPr/>
              <a:tblGrid>
                <a:gridCol w="2322809"/>
                <a:gridCol w="2440122"/>
                <a:gridCol w="3542869"/>
              </a:tblGrid>
              <a:tr h="407139">
                <a:tc gridSpan="3">
                  <a:txBody>
                    <a:bodyPr/>
                    <a:lstStyle/>
                    <a:p>
                      <a:pPr algn="ctr" rtl="0" fontAlgn="b"/>
                      <a:r>
                        <a:rPr lang="tr-TR" sz="2000" b="1" i="0" u="none" strike="noStrike" dirty="0">
                          <a:solidFill>
                            <a:srgbClr val="FF0000"/>
                          </a:solidFill>
                          <a:effectLst/>
                          <a:latin typeface="Calibri"/>
                        </a:rPr>
                        <a:t>HEDEF VE ÖNCELİKLİ ÜLKELER LİSTESİ</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CDB"/>
                    </a:solidFill>
                  </a:tcPr>
                </a:tc>
                <a:tc hMerge="1">
                  <a:txBody>
                    <a:bodyPr/>
                    <a:lstStyle/>
                    <a:p>
                      <a:endParaRPr lang="tr-TR"/>
                    </a:p>
                  </a:txBody>
                  <a:tcPr/>
                </a:tc>
                <a:tc hMerge="1">
                  <a:txBody>
                    <a:bodyPr/>
                    <a:lstStyle/>
                    <a:p>
                      <a:endParaRPr lang="tr-TR"/>
                    </a:p>
                  </a:txBody>
                  <a:tcPr/>
                </a:tc>
              </a:tr>
              <a:tr h="283593">
                <a:tc>
                  <a:txBody>
                    <a:bodyPr/>
                    <a:lstStyle/>
                    <a:p>
                      <a:pPr algn="l" rtl="0" fontAlgn="ctr"/>
                      <a:r>
                        <a:rPr lang="tr-TR" sz="1200" b="1" i="0" u="none" strike="noStrike" dirty="0">
                          <a:solidFill>
                            <a:srgbClr val="262626"/>
                          </a:solidFill>
                          <a:effectLst/>
                          <a:latin typeface="Arial"/>
                        </a:rPr>
                        <a:t>ABD </a:t>
                      </a:r>
                    </a:p>
                  </a:txBody>
                  <a:tcPr marL="857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AZERBAYCAN</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KOLOMBİYA</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283593">
                <a:tc>
                  <a:txBody>
                    <a:bodyPr/>
                    <a:lstStyle/>
                    <a:p>
                      <a:pPr algn="l" rtl="0" fontAlgn="ctr"/>
                      <a:r>
                        <a:rPr lang="tr-TR" sz="1200" b="1" i="0" u="none" strike="noStrike" dirty="0" smtClean="0">
                          <a:solidFill>
                            <a:srgbClr val="262626"/>
                          </a:solidFill>
                          <a:effectLst/>
                          <a:latin typeface="Arial"/>
                        </a:rPr>
                        <a:t>BAE</a:t>
                      </a:r>
                      <a:endParaRPr lang="tr-TR" sz="1200" b="1" i="0" u="none" strike="noStrike" dirty="0">
                        <a:solidFill>
                          <a:srgbClr val="262626"/>
                        </a:solidFill>
                        <a:effectLst/>
                        <a:latin typeface="Arial"/>
                      </a:endParaRPr>
                    </a:p>
                  </a:txBody>
                  <a:tcPr marL="857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BANGLADEŞ </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KUVEYT</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283593">
                <a:tc>
                  <a:txBody>
                    <a:bodyPr/>
                    <a:lstStyle/>
                    <a:p>
                      <a:pPr algn="l" rtl="0" fontAlgn="ctr"/>
                      <a:r>
                        <a:rPr lang="tr-TR" sz="1200" b="1" i="0" u="none" strike="noStrike" dirty="0" smtClean="0">
                          <a:solidFill>
                            <a:srgbClr val="262626"/>
                          </a:solidFill>
                          <a:effectLst/>
                          <a:latin typeface="Arial"/>
                        </a:rPr>
                        <a:t>ÇİN</a:t>
                      </a:r>
                      <a:endParaRPr lang="tr-TR" sz="1200" b="1" i="0" u="none" strike="noStrike" dirty="0">
                        <a:solidFill>
                          <a:srgbClr val="262626"/>
                        </a:solidFill>
                        <a:effectLst/>
                        <a:latin typeface="Arial"/>
                      </a:endParaRPr>
                    </a:p>
                  </a:txBody>
                  <a:tcPr marL="857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BREZİLYA</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LİBYA</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283593">
                <a:tc>
                  <a:txBody>
                    <a:bodyPr/>
                    <a:lstStyle/>
                    <a:p>
                      <a:pPr marL="0" algn="l" defTabSz="457200" rtl="0" eaLnBrk="1" fontAlgn="ctr" latinLnBrk="0" hangingPunct="1"/>
                      <a:r>
                        <a:rPr lang="tr-TR" sz="1200" b="1" i="0" u="none" strike="noStrike" kern="1200" dirty="0" smtClean="0">
                          <a:solidFill>
                            <a:srgbClr val="262626"/>
                          </a:solidFill>
                          <a:effectLst/>
                          <a:latin typeface="Arial"/>
                          <a:ea typeface="+mn-ea"/>
                          <a:cs typeface="+mn-cs"/>
                        </a:rPr>
                        <a:t>ETİYOPYA</a:t>
                      </a:r>
                      <a:endParaRPr lang="tr-TR" sz="1200" b="1" i="0" u="none" strike="noStrike" kern="1200" dirty="0">
                        <a:solidFill>
                          <a:srgbClr val="262626"/>
                        </a:solidFill>
                        <a:effectLst/>
                        <a:latin typeface="Arial"/>
                        <a:ea typeface="+mn-ea"/>
                        <a:cs typeface="+mn-cs"/>
                      </a:endParaRPr>
                    </a:p>
                  </a:txBody>
                  <a:tcPr marL="857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BULGARİSTAN</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MALEZYA</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283593">
                <a:tc>
                  <a:txBody>
                    <a:bodyPr/>
                    <a:lstStyle/>
                    <a:p>
                      <a:pPr marL="0" algn="l" defTabSz="457200" rtl="0" eaLnBrk="1" fontAlgn="ctr" latinLnBrk="0" hangingPunct="1"/>
                      <a:r>
                        <a:rPr lang="tr-TR" sz="1200" b="1" i="0" u="none" strike="noStrike" kern="1200" dirty="0" smtClean="0">
                          <a:solidFill>
                            <a:srgbClr val="262626"/>
                          </a:solidFill>
                          <a:effectLst/>
                          <a:latin typeface="Arial"/>
                          <a:ea typeface="+mn-ea"/>
                          <a:cs typeface="+mn-cs"/>
                        </a:rPr>
                        <a:t>G. KORE</a:t>
                      </a:r>
                      <a:endParaRPr lang="tr-TR" sz="1200" b="1" i="0" u="none" strike="noStrike" kern="1200" dirty="0">
                        <a:solidFill>
                          <a:srgbClr val="262626"/>
                        </a:solidFill>
                        <a:effectLst/>
                        <a:latin typeface="Arial"/>
                        <a:ea typeface="+mn-ea"/>
                        <a:cs typeface="+mn-cs"/>
                      </a:endParaRPr>
                    </a:p>
                  </a:txBody>
                  <a:tcPr marL="857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CEZAYİR</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MISIR</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283593">
                <a:tc>
                  <a:txBody>
                    <a:bodyPr/>
                    <a:lstStyle/>
                    <a:p>
                      <a:pPr marL="0" algn="l" defTabSz="457200" rtl="0" eaLnBrk="1" fontAlgn="ctr" latinLnBrk="0" hangingPunct="1"/>
                      <a:r>
                        <a:rPr lang="tr-TR" sz="1200" b="1" i="0" u="none" strike="noStrike" kern="1200" dirty="0" smtClean="0">
                          <a:solidFill>
                            <a:srgbClr val="262626"/>
                          </a:solidFill>
                          <a:effectLst/>
                          <a:latin typeface="Arial"/>
                          <a:ea typeface="+mn-ea"/>
                          <a:cs typeface="+mn-cs"/>
                        </a:rPr>
                        <a:t>HİNDİSTAN</a:t>
                      </a:r>
                      <a:endParaRPr lang="tr-TR" sz="1200" b="1" i="0" u="none" strike="noStrike" kern="1200" dirty="0">
                        <a:solidFill>
                          <a:srgbClr val="262626"/>
                        </a:solidFill>
                        <a:effectLst/>
                        <a:latin typeface="Arial"/>
                        <a:ea typeface="+mn-ea"/>
                        <a:cs typeface="+mn-cs"/>
                      </a:endParaRPr>
                    </a:p>
                  </a:txBody>
                  <a:tcPr marL="857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ENDONEZYA</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PERU</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283593">
                <a:tc>
                  <a:txBody>
                    <a:bodyPr/>
                    <a:lstStyle/>
                    <a:p>
                      <a:pPr marL="0" algn="l" defTabSz="457200" rtl="0" eaLnBrk="1" fontAlgn="ctr" latinLnBrk="0" hangingPunct="1"/>
                      <a:r>
                        <a:rPr lang="tr-TR" sz="1200" b="1" i="0" u="none" strike="noStrike" kern="1200" dirty="0" smtClean="0">
                          <a:solidFill>
                            <a:srgbClr val="262626"/>
                          </a:solidFill>
                          <a:effectLst/>
                          <a:latin typeface="Arial"/>
                          <a:ea typeface="+mn-ea"/>
                          <a:cs typeface="+mn-cs"/>
                        </a:rPr>
                        <a:t>IRAK</a:t>
                      </a:r>
                      <a:endParaRPr lang="tr-TR" sz="1200" b="1" i="0" u="none" strike="noStrike" kern="1200" dirty="0">
                        <a:solidFill>
                          <a:srgbClr val="262626"/>
                        </a:solidFill>
                        <a:effectLst/>
                        <a:latin typeface="Arial"/>
                        <a:ea typeface="+mn-ea"/>
                        <a:cs typeface="+mn-cs"/>
                      </a:endParaRPr>
                    </a:p>
                  </a:txBody>
                  <a:tcPr marL="857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FAS</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SİNGAPUR</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283593">
                <a:tc>
                  <a:txBody>
                    <a:bodyPr/>
                    <a:lstStyle/>
                    <a:p>
                      <a:pPr marL="0" algn="l" defTabSz="457200" rtl="0" eaLnBrk="1" fontAlgn="ctr" latinLnBrk="0" hangingPunct="1"/>
                      <a:r>
                        <a:rPr lang="tr-TR" sz="1200" b="1" i="0" u="none" strike="noStrike" kern="1200" dirty="0" smtClean="0">
                          <a:solidFill>
                            <a:srgbClr val="262626"/>
                          </a:solidFill>
                          <a:effectLst/>
                          <a:latin typeface="Arial"/>
                          <a:ea typeface="+mn-ea"/>
                          <a:cs typeface="+mn-cs"/>
                        </a:rPr>
                        <a:t>İRAN</a:t>
                      </a:r>
                      <a:endParaRPr lang="tr-TR" sz="1200" b="1" i="0" u="none" strike="noStrike" kern="1200" dirty="0">
                        <a:solidFill>
                          <a:srgbClr val="262626"/>
                        </a:solidFill>
                        <a:effectLst/>
                        <a:latin typeface="Arial"/>
                        <a:ea typeface="+mn-ea"/>
                        <a:cs typeface="+mn-cs"/>
                      </a:endParaRPr>
                    </a:p>
                  </a:txBody>
                  <a:tcPr marL="857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GANA</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ŞİLİ</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283593">
                <a:tc>
                  <a:txBody>
                    <a:bodyPr/>
                    <a:lstStyle/>
                    <a:p>
                      <a:pPr marL="0" algn="l" defTabSz="457200" rtl="0" eaLnBrk="1" fontAlgn="ctr" latinLnBrk="0" hangingPunct="1"/>
                      <a:r>
                        <a:rPr lang="tr-TR" sz="1200" b="1" i="0" u="none" strike="noStrike" kern="1200" dirty="0" smtClean="0">
                          <a:solidFill>
                            <a:srgbClr val="262626"/>
                          </a:solidFill>
                          <a:effectLst/>
                          <a:latin typeface="Arial"/>
                          <a:ea typeface="+mn-ea"/>
                          <a:cs typeface="+mn-cs"/>
                        </a:rPr>
                        <a:t>JAPONYA</a:t>
                      </a:r>
                      <a:endParaRPr lang="tr-TR" sz="1200" b="1" i="0" u="none" strike="noStrike" kern="1200" dirty="0">
                        <a:solidFill>
                          <a:srgbClr val="262626"/>
                        </a:solidFill>
                        <a:effectLst/>
                        <a:latin typeface="Arial"/>
                        <a:ea typeface="+mn-ea"/>
                        <a:cs typeface="+mn-cs"/>
                      </a:endParaRPr>
                    </a:p>
                  </a:txBody>
                  <a:tcPr marL="857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G. AFRİKA</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TANZANYA</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283593">
                <a:tc>
                  <a:txBody>
                    <a:bodyPr/>
                    <a:lstStyle/>
                    <a:p>
                      <a:pPr marL="0" algn="l" defTabSz="457200" rtl="0" eaLnBrk="1" fontAlgn="ctr" latinLnBrk="0" hangingPunct="1"/>
                      <a:r>
                        <a:rPr lang="tr-TR" sz="1200" b="1" i="0" u="none" strike="noStrike" kern="1200" dirty="0" smtClean="0">
                          <a:solidFill>
                            <a:srgbClr val="262626"/>
                          </a:solidFill>
                          <a:effectLst/>
                          <a:latin typeface="Arial"/>
                          <a:ea typeface="+mn-ea"/>
                          <a:cs typeface="+mn-cs"/>
                        </a:rPr>
                        <a:t>MEKSİKA</a:t>
                      </a:r>
                      <a:endParaRPr lang="tr-TR" sz="1200" b="1" i="0" u="none" strike="noStrike" kern="1200" dirty="0">
                        <a:solidFill>
                          <a:srgbClr val="262626"/>
                        </a:solidFill>
                        <a:effectLst/>
                        <a:latin typeface="Arial"/>
                        <a:ea typeface="+mn-ea"/>
                        <a:cs typeface="+mn-cs"/>
                      </a:endParaRPr>
                    </a:p>
                  </a:txBody>
                  <a:tcPr marL="857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GÜRCİSTAN</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TAYLAND</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283593">
                <a:tc>
                  <a:txBody>
                    <a:bodyPr/>
                    <a:lstStyle/>
                    <a:p>
                      <a:pPr marL="0" algn="l" defTabSz="457200" rtl="0" eaLnBrk="1" fontAlgn="ctr" latinLnBrk="0" hangingPunct="1"/>
                      <a:r>
                        <a:rPr lang="tr-TR" sz="1200" b="1" i="0" u="none" strike="noStrike" kern="1200" dirty="0" smtClean="0">
                          <a:solidFill>
                            <a:srgbClr val="262626"/>
                          </a:solidFill>
                          <a:effectLst/>
                          <a:latin typeface="Arial"/>
                          <a:ea typeface="+mn-ea"/>
                          <a:cs typeface="+mn-cs"/>
                        </a:rPr>
                        <a:t>NİJERYA</a:t>
                      </a:r>
                      <a:endParaRPr lang="tr-TR" sz="1200" b="1" i="0" u="none" strike="noStrike" kern="1200" dirty="0">
                        <a:solidFill>
                          <a:srgbClr val="262626"/>
                        </a:solidFill>
                        <a:effectLst/>
                        <a:latin typeface="Arial"/>
                        <a:ea typeface="+mn-ea"/>
                        <a:cs typeface="+mn-cs"/>
                      </a:endParaRPr>
                    </a:p>
                  </a:txBody>
                  <a:tcPr marL="857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İNGİLTERE</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TÜRKMENİSTAN</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283593">
                <a:tc>
                  <a:txBody>
                    <a:bodyPr/>
                    <a:lstStyle/>
                    <a:p>
                      <a:pPr marL="0" algn="l" defTabSz="457200" rtl="0" eaLnBrk="1" fontAlgn="ctr" latinLnBrk="0" hangingPunct="1"/>
                      <a:r>
                        <a:rPr lang="tr-TR" sz="1200" b="1" i="0" u="none" strike="noStrike" kern="1200" dirty="0" smtClean="0">
                          <a:solidFill>
                            <a:srgbClr val="262626"/>
                          </a:solidFill>
                          <a:effectLst/>
                          <a:latin typeface="Arial"/>
                          <a:ea typeface="+mn-ea"/>
                          <a:cs typeface="+mn-cs"/>
                        </a:rPr>
                        <a:t>POLONYA</a:t>
                      </a:r>
                      <a:endParaRPr lang="tr-TR" sz="1200" b="1" i="0" u="none" strike="noStrike" kern="1200" dirty="0">
                        <a:solidFill>
                          <a:srgbClr val="262626"/>
                        </a:solidFill>
                        <a:effectLst/>
                        <a:latin typeface="Arial"/>
                        <a:ea typeface="+mn-ea"/>
                        <a:cs typeface="+mn-cs"/>
                      </a:endParaRPr>
                    </a:p>
                  </a:txBody>
                  <a:tcPr marL="857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İSPANYA</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UKRAYNA</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283593">
                <a:tc>
                  <a:txBody>
                    <a:bodyPr/>
                    <a:lstStyle/>
                    <a:p>
                      <a:pPr marL="0" algn="l" defTabSz="457200" rtl="0" eaLnBrk="1" fontAlgn="ctr" latinLnBrk="0" hangingPunct="1"/>
                      <a:r>
                        <a:rPr lang="tr-TR" sz="1200" b="1" i="0" u="none" strike="noStrike" kern="1200" dirty="0" smtClean="0">
                          <a:solidFill>
                            <a:srgbClr val="262626"/>
                          </a:solidFill>
                          <a:effectLst/>
                          <a:latin typeface="Arial"/>
                          <a:ea typeface="+mn-ea"/>
                          <a:cs typeface="+mn-cs"/>
                        </a:rPr>
                        <a:t>ROMANYA</a:t>
                      </a:r>
                      <a:endParaRPr lang="tr-TR" sz="1200" b="1" i="0" u="none" strike="noStrike" kern="1200" dirty="0">
                        <a:solidFill>
                          <a:srgbClr val="262626"/>
                        </a:solidFill>
                        <a:effectLst/>
                        <a:latin typeface="Arial"/>
                        <a:ea typeface="+mn-ea"/>
                        <a:cs typeface="+mn-cs"/>
                      </a:endParaRPr>
                    </a:p>
                  </a:txBody>
                  <a:tcPr marL="857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İSVEÇ</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UMMAN</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283593">
                <a:tc>
                  <a:txBody>
                    <a:bodyPr/>
                    <a:lstStyle/>
                    <a:p>
                      <a:pPr marL="0" algn="l" defTabSz="457200" rtl="0" eaLnBrk="1" fontAlgn="ctr" latinLnBrk="0" hangingPunct="1"/>
                      <a:r>
                        <a:rPr lang="tr-TR" sz="1200" b="1" i="0" u="none" strike="noStrike" kern="1200" dirty="0" smtClean="0">
                          <a:solidFill>
                            <a:srgbClr val="262626"/>
                          </a:solidFill>
                          <a:effectLst/>
                          <a:latin typeface="Arial"/>
                          <a:ea typeface="+mn-ea"/>
                          <a:cs typeface="+mn-cs"/>
                        </a:rPr>
                        <a:t>RUSYA</a:t>
                      </a:r>
                      <a:endParaRPr lang="tr-TR" sz="1200" b="1" i="0" u="none" strike="noStrike" kern="1200" dirty="0">
                        <a:solidFill>
                          <a:srgbClr val="262626"/>
                        </a:solidFill>
                        <a:effectLst/>
                        <a:latin typeface="Arial"/>
                        <a:ea typeface="+mn-ea"/>
                        <a:cs typeface="+mn-cs"/>
                      </a:endParaRPr>
                    </a:p>
                  </a:txBody>
                  <a:tcPr marL="857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KATAR</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ÜRDÜN</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r>
              <a:tr h="308864">
                <a:tc>
                  <a:txBody>
                    <a:bodyPr/>
                    <a:lstStyle/>
                    <a:p>
                      <a:pPr marL="0" algn="l" defTabSz="457200" rtl="0" eaLnBrk="1" fontAlgn="ctr" latinLnBrk="0" hangingPunct="1"/>
                      <a:r>
                        <a:rPr lang="tr-TR" sz="1200" b="1" i="0" u="none" strike="noStrike" kern="1200" dirty="0" smtClean="0">
                          <a:solidFill>
                            <a:srgbClr val="262626"/>
                          </a:solidFill>
                          <a:effectLst/>
                          <a:latin typeface="Arial"/>
                          <a:ea typeface="+mn-ea"/>
                          <a:cs typeface="+mn-cs"/>
                        </a:rPr>
                        <a:t>S. ARABİSTAN</a:t>
                      </a:r>
                      <a:endParaRPr lang="tr-TR" sz="1200" b="1" i="0" u="none" strike="noStrike" kern="1200" dirty="0">
                        <a:solidFill>
                          <a:srgbClr val="262626"/>
                        </a:solidFill>
                        <a:effectLst/>
                        <a:latin typeface="Arial"/>
                        <a:ea typeface="+mn-ea"/>
                        <a:cs typeface="+mn-cs"/>
                      </a:endParaRPr>
                    </a:p>
                  </a:txBody>
                  <a:tcPr marL="857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KAZAKİSTAN</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l" rtl="0" fontAlgn="ct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8864">
                <a:tc>
                  <a:txBody>
                    <a:bodyPr/>
                    <a:lstStyle/>
                    <a:p>
                      <a:pPr marL="0" algn="l" defTabSz="457200" rtl="0" eaLnBrk="1" fontAlgn="ctr" latinLnBrk="0" hangingPunct="1"/>
                      <a:r>
                        <a:rPr lang="tr-TR" sz="1200" b="1" i="0" u="none" strike="noStrike" kern="1200" dirty="0" smtClean="0">
                          <a:solidFill>
                            <a:srgbClr val="262626"/>
                          </a:solidFill>
                          <a:effectLst/>
                          <a:latin typeface="Arial"/>
                          <a:ea typeface="+mn-ea"/>
                          <a:cs typeface="+mn-cs"/>
                        </a:rPr>
                        <a:t>ALMANYA</a:t>
                      </a:r>
                      <a:endParaRPr lang="tr-TR" sz="1200" b="1" i="0" u="none" strike="noStrike" kern="1200" dirty="0">
                        <a:solidFill>
                          <a:srgbClr val="262626"/>
                        </a:solidFill>
                        <a:effectLst/>
                        <a:latin typeface="Arial"/>
                        <a:ea typeface="+mn-ea"/>
                        <a:cs typeface="+mn-cs"/>
                      </a:endParaRPr>
                    </a:p>
                  </a:txBody>
                  <a:tcPr marL="857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DE"/>
                    </a:solidFill>
                  </a:tcPr>
                </a:tc>
                <a:tc>
                  <a:txBody>
                    <a:bodyPr/>
                    <a:lstStyle/>
                    <a:p>
                      <a:pPr algn="l" rtl="0" fontAlgn="ctr"/>
                      <a:r>
                        <a:rPr lang="tr-TR" sz="1200" b="1" i="0" u="none" strike="noStrike" dirty="0" smtClean="0">
                          <a:solidFill>
                            <a:srgbClr val="262626"/>
                          </a:solidFill>
                          <a:effectLst/>
                          <a:latin typeface="Arial"/>
                        </a:rPr>
                        <a:t>KENYA</a:t>
                      </a: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DE"/>
                    </a:solidFill>
                  </a:tcPr>
                </a:tc>
                <a:tc>
                  <a:txBody>
                    <a:bodyPr/>
                    <a:lstStyle/>
                    <a:p>
                      <a:pPr algn="l" rtl="0" fontAlgn="ctr"/>
                      <a:endParaRPr lang="tr-TR" sz="1200" b="1" i="0" u="none" strike="noStrike" dirty="0">
                        <a:solidFill>
                          <a:srgbClr val="262626"/>
                        </a:solidFill>
                        <a:effectLst/>
                        <a:latin typeface="Arial"/>
                      </a:endParaRPr>
                    </a:p>
                  </a:txBody>
                  <a:tcPr marL="857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8044526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IB_SUNUM_ARKAPLAN4.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6549"/>
          </a:xfrm>
          <a:prstGeom prst="rect">
            <a:avLst/>
          </a:prstGeom>
        </p:spPr>
      </p:pic>
      <p:sp>
        <p:nvSpPr>
          <p:cNvPr id="7" name="TextBox 6"/>
          <p:cNvSpPr txBox="1"/>
          <p:nvPr/>
        </p:nvSpPr>
        <p:spPr>
          <a:xfrm>
            <a:off x="0" y="186955"/>
            <a:ext cx="9143999" cy="369332"/>
          </a:xfrm>
          <a:prstGeom prst="rect">
            <a:avLst/>
          </a:prstGeom>
          <a:noFill/>
        </p:spPr>
        <p:txBody>
          <a:bodyPr wrap="square" rtlCol="0">
            <a:spAutoFit/>
          </a:bodyPr>
          <a:lstStyle/>
          <a:p>
            <a:pPr algn="ctr"/>
            <a:r>
              <a:rPr lang="tr-TR" sz="1000" b="1" dirty="0" smtClean="0">
                <a:solidFill>
                  <a:schemeClr val="bg1">
                    <a:lumMod val="50000"/>
                  </a:schemeClr>
                </a:solidFill>
                <a:latin typeface="Trajan Pro"/>
                <a:cs typeface="Trajan Pro"/>
              </a:rPr>
              <a:t>2017</a:t>
            </a:r>
          </a:p>
          <a:p>
            <a:pPr algn="ctr"/>
            <a:endParaRPr lang="en-US" sz="800" dirty="0">
              <a:solidFill>
                <a:schemeClr val="bg1">
                  <a:lumMod val="50000"/>
                </a:schemeClr>
              </a:solidFill>
              <a:latin typeface="Trajan Pro"/>
              <a:cs typeface="Trajan Pro"/>
            </a:endParaRPr>
          </a:p>
        </p:txBody>
      </p:sp>
      <p:graphicFrame>
        <p:nvGraphicFramePr>
          <p:cNvPr id="5" name="Table 4"/>
          <p:cNvGraphicFramePr>
            <a:graphicFrameLocks noGrp="1"/>
          </p:cNvGraphicFramePr>
          <p:nvPr>
            <p:extLst>
              <p:ext uri="{D42A27DB-BD31-4B8C-83A1-F6EECF244321}">
                <p14:modId xmlns:p14="http://schemas.microsoft.com/office/powerpoint/2010/main" val="2026298676"/>
              </p:ext>
            </p:extLst>
          </p:nvPr>
        </p:nvGraphicFramePr>
        <p:xfrm>
          <a:off x="673100" y="1142992"/>
          <a:ext cx="8013700" cy="5283200"/>
        </p:xfrm>
        <a:graphic>
          <a:graphicData uri="http://schemas.openxmlformats.org/drawingml/2006/table">
            <a:tbl>
              <a:tblPr/>
              <a:tblGrid>
                <a:gridCol w="2650100"/>
                <a:gridCol w="2282383"/>
                <a:gridCol w="3081217"/>
              </a:tblGrid>
              <a:tr h="637627">
                <a:tc gridSpan="3">
                  <a:txBody>
                    <a:bodyPr/>
                    <a:lstStyle/>
                    <a:p>
                      <a:pPr algn="ctr" fontAlgn="ctr"/>
                      <a:r>
                        <a:rPr lang="tr-TR" sz="1200" b="1" i="0" u="none" strike="noStrike" dirty="0">
                          <a:solidFill>
                            <a:srgbClr val="000000"/>
                          </a:solidFill>
                          <a:effectLst/>
                          <a:latin typeface="Arial"/>
                        </a:rPr>
                        <a:t>10 PUAN İLAVE DESTEK VERİLECEK İLLER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hMerge="1">
                  <a:txBody>
                    <a:bodyPr/>
                    <a:lstStyle/>
                    <a:p>
                      <a:endParaRPr lang="tr-TR"/>
                    </a:p>
                  </a:txBody>
                  <a:tcPr/>
                </a:tc>
                <a:tc hMerge="1">
                  <a:txBody>
                    <a:bodyPr/>
                    <a:lstStyle/>
                    <a:p>
                      <a:endParaRPr lang="tr-TR"/>
                    </a:p>
                  </a:txBody>
                  <a:tcPr/>
                </a:tc>
              </a:tr>
              <a:tr h="273269">
                <a:tc>
                  <a:txBody>
                    <a:bodyPr/>
                    <a:lstStyle/>
                    <a:p>
                      <a:pPr algn="ctr" fontAlgn="ctr"/>
                      <a:r>
                        <a:rPr lang="tr-TR" sz="1200" b="1" i="0" u="none" strike="noStrike">
                          <a:solidFill>
                            <a:srgbClr val="000000"/>
                          </a:solidFill>
                          <a:effectLst/>
                          <a:latin typeface="Arial"/>
                        </a:rPr>
                        <a:t>Afyonkarahisar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Adıyaman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Ağrı</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273269">
                <a:tc>
                  <a:txBody>
                    <a:bodyPr/>
                    <a:lstStyle/>
                    <a:p>
                      <a:pPr algn="ctr" fontAlgn="ctr"/>
                      <a:r>
                        <a:rPr lang="tr-TR" sz="1200" b="1" i="0" u="none" strike="noStrike">
                          <a:solidFill>
                            <a:srgbClr val="000000"/>
                          </a:solidFill>
                          <a:effectLst/>
                          <a:latin typeface="Arial"/>
                        </a:rPr>
                        <a:t>Amasya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Aksaray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Ardahan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273269">
                <a:tc>
                  <a:txBody>
                    <a:bodyPr/>
                    <a:lstStyle/>
                    <a:p>
                      <a:pPr algn="ctr" fontAlgn="ctr"/>
                      <a:r>
                        <a:rPr lang="tr-TR" sz="1200" b="1" i="0" u="none" strike="noStrike">
                          <a:solidFill>
                            <a:srgbClr val="000000"/>
                          </a:solidFill>
                          <a:effectLst/>
                          <a:latin typeface="Arial"/>
                        </a:rPr>
                        <a:t>Artvin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Bayburt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Batman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273269">
                <a:tc>
                  <a:txBody>
                    <a:bodyPr/>
                    <a:lstStyle/>
                    <a:p>
                      <a:pPr algn="ctr" fontAlgn="ctr"/>
                      <a:r>
                        <a:rPr lang="tr-TR" sz="1200" b="1" i="0" u="none" strike="noStrike">
                          <a:solidFill>
                            <a:srgbClr val="000000"/>
                          </a:solidFill>
                          <a:effectLst/>
                          <a:latin typeface="Arial"/>
                        </a:rPr>
                        <a:t>Bartın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Çankırı</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Bingöl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273269">
                <a:tc>
                  <a:txBody>
                    <a:bodyPr/>
                    <a:lstStyle/>
                    <a:p>
                      <a:pPr algn="ctr" fontAlgn="ctr"/>
                      <a:r>
                        <a:rPr lang="tr-TR" sz="1200" b="1" i="0" u="none" strike="noStrike">
                          <a:solidFill>
                            <a:srgbClr val="000000"/>
                          </a:solidFill>
                          <a:effectLst/>
                          <a:latin typeface="Arial"/>
                        </a:rPr>
                        <a:t>Çorum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Erzurum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Bitlis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273269">
                <a:tc>
                  <a:txBody>
                    <a:bodyPr/>
                    <a:lstStyle/>
                    <a:p>
                      <a:pPr algn="ctr" fontAlgn="ctr"/>
                      <a:r>
                        <a:rPr lang="tr-TR" sz="1200" b="1" i="0" u="none" strike="noStrike">
                          <a:solidFill>
                            <a:srgbClr val="000000"/>
                          </a:solidFill>
                          <a:effectLst/>
                          <a:latin typeface="Arial"/>
                        </a:rPr>
                        <a:t>Düzce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Giresun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Diyarbakır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273269">
                <a:tc>
                  <a:txBody>
                    <a:bodyPr/>
                    <a:lstStyle/>
                    <a:p>
                      <a:pPr algn="ctr" fontAlgn="ctr"/>
                      <a:r>
                        <a:rPr lang="tr-TR" sz="1200" b="1" i="0" u="none" strike="noStrike">
                          <a:solidFill>
                            <a:srgbClr val="000000"/>
                          </a:solidFill>
                          <a:effectLst/>
                          <a:latin typeface="Arial"/>
                        </a:rPr>
                        <a:t>Elazığ</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Gümüşhane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Hakkari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273269">
                <a:tc>
                  <a:txBody>
                    <a:bodyPr/>
                    <a:lstStyle/>
                    <a:p>
                      <a:pPr algn="ctr" fontAlgn="ctr"/>
                      <a:r>
                        <a:rPr lang="tr-TR" sz="1200" b="1" i="0" u="none" strike="noStrike">
                          <a:solidFill>
                            <a:srgbClr val="000000"/>
                          </a:solidFill>
                          <a:effectLst/>
                          <a:latin typeface="Arial"/>
                        </a:rPr>
                        <a:t>Erzincan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Kahramanmaraş</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Iğdır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273269">
                <a:tc>
                  <a:txBody>
                    <a:bodyPr/>
                    <a:lstStyle/>
                    <a:p>
                      <a:pPr algn="ctr" fontAlgn="ctr"/>
                      <a:r>
                        <a:rPr lang="tr-TR" sz="1200" b="1" i="0" u="none" strike="noStrike">
                          <a:solidFill>
                            <a:srgbClr val="000000"/>
                          </a:solidFill>
                          <a:effectLst/>
                          <a:latin typeface="Arial"/>
                        </a:rPr>
                        <a:t>Hatay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Kilis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Kars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273269">
                <a:tc>
                  <a:txBody>
                    <a:bodyPr/>
                    <a:lstStyle/>
                    <a:p>
                      <a:pPr algn="ctr" fontAlgn="ctr"/>
                      <a:r>
                        <a:rPr lang="tr-TR" sz="1200" b="1" i="0" u="none" strike="noStrike">
                          <a:solidFill>
                            <a:srgbClr val="000000"/>
                          </a:solidFill>
                          <a:effectLst/>
                          <a:latin typeface="Arial"/>
                        </a:rPr>
                        <a:t>Kastamonu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Niğde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Mardin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273269">
                <a:tc>
                  <a:txBody>
                    <a:bodyPr/>
                    <a:lstStyle/>
                    <a:p>
                      <a:pPr algn="ctr" fontAlgn="ctr"/>
                      <a:r>
                        <a:rPr lang="tr-TR" sz="1200" b="1" i="0" u="none" strike="noStrike">
                          <a:solidFill>
                            <a:srgbClr val="000000"/>
                          </a:solidFill>
                          <a:effectLst/>
                          <a:latin typeface="Arial"/>
                        </a:rPr>
                        <a:t>Kırıkkale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Ordu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Muş</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273269">
                <a:tc>
                  <a:txBody>
                    <a:bodyPr/>
                    <a:lstStyle/>
                    <a:p>
                      <a:pPr algn="ctr" fontAlgn="ctr"/>
                      <a:r>
                        <a:rPr lang="tr-TR" sz="1200" b="1" i="0" u="none" strike="noStrike">
                          <a:solidFill>
                            <a:srgbClr val="000000"/>
                          </a:solidFill>
                          <a:effectLst/>
                          <a:latin typeface="Arial"/>
                        </a:rPr>
                        <a:t>Kırşehir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Osmaniye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Siirt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273269">
                <a:tc>
                  <a:txBody>
                    <a:bodyPr/>
                    <a:lstStyle/>
                    <a:p>
                      <a:pPr algn="ctr" fontAlgn="ctr"/>
                      <a:r>
                        <a:rPr lang="tr-TR" sz="1200" b="1" i="0" u="none" strike="noStrike">
                          <a:solidFill>
                            <a:srgbClr val="000000"/>
                          </a:solidFill>
                          <a:effectLst/>
                          <a:latin typeface="Arial"/>
                        </a:rPr>
                        <a:t>Kütahya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Sinop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Şanlıurfa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273269">
                <a:tc>
                  <a:txBody>
                    <a:bodyPr/>
                    <a:lstStyle/>
                    <a:p>
                      <a:pPr algn="ctr" fontAlgn="ctr"/>
                      <a:r>
                        <a:rPr lang="tr-TR" sz="1200" b="1" i="0" u="none" strike="noStrike">
                          <a:solidFill>
                            <a:srgbClr val="000000"/>
                          </a:solidFill>
                          <a:effectLst/>
                          <a:latin typeface="Arial"/>
                        </a:rPr>
                        <a:t>Malatya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Tokat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Şırnak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273269">
                <a:tc>
                  <a:txBody>
                    <a:bodyPr/>
                    <a:lstStyle/>
                    <a:p>
                      <a:pPr algn="ctr" fontAlgn="ctr"/>
                      <a:r>
                        <a:rPr lang="tr-TR" sz="1200" b="1" i="0" u="none" strike="noStrike">
                          <a:solidFill>
                            <a:srgbClr val="000000"/>
                          </a:solidFill>
                          <a:effectLst/>
                          <a:latin typeface="Arial"/>
                        </a:rPr>
                        <a:t>Nevşehir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Tunceli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Van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273269">
                <a:tc>
                  <a:txBody>
                    <a:bodyPr/>
                    <a:lstStyle/>
                    <a:p>
                      <a:pPr algn="ctr" fontAlgn="ctr"/>
                      <a:r>
                        <a:rPr lang="tr-TR" sz="1200" b="1" i="0" u="none" strike="noStrike">
                          <a:solidFill>
                            <a:srgbClr val="000000"/>
                          </a:solidFill>
                          <a:effectLst/>
                          <a:latin typeface="Arial"/>
                        </a:rPr>
                        <a:t>Rize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Yozgat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Bozcaada ve Gökçeada İlçeleri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273269">
                <a:tc>
                  <a:txBody>
                    <a:bodyPr/>
                    <a:lstStyle/>
                    <a:p>
                      <a:pPr algn="ctr" fontAlgn="ctr"/>
                      <a:r>
                        <a:rPr lang="tr-TR" sz="1200" b="1" i="0" u="none" strike="noStrike">
                          <a:solidFill>
                            <a:srgbClr val="000000"/>
                          </a:solidFill>
                          <a:effectLst/>
                          <a:latin typeface="Arial"/>
                        </a:rPr>
                        <a:t>Sivas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a:solidFill>
                            <a:srgbClr val="000000"/>
                          </a:solidFill>
                          <a:effectLst/>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r>
                        <a:rPr lang="tr-TR" sz="1200" b="1" i="0" u="none" strike="noStrike" dirty="0">
                          <a:solidFill>
                            <a:srgbClr val="000000"/>
                          </a:solidFill>
                          <a:effectLst/>
                          <a:latin typeface="Arial"/>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bl>
          </a:graphicData>
        </a:graphic>
      </p:graphicFrame>
    </p:spTree>
    <p:extLst>
      <p:ext uri="{BB962C8B-B14F-4D97-AF65-F5344CB8AC3E}">
        <p14:creationId xmlns:p14="http://schemas.microsoft.com/office/powerpoint/2010/main" val="17805585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954</TotalTime>
  <Words>1606</Words>
  <Application>Microsoft Office PowerPoint</Application>
  <PresentationFormat>Ekran Gösterisi (4:3)</PresentationFormat>
  <Paragraphs>311</Paragraphs>
  <Slides>33</Slides>
  <Notes>1</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33</vt:i4>
      </vt:variant>
    </vt:vector>
  </HeadingPairs>
  <TitlesOfParts>
    <vt:vector size="35" baseType="lpstr">
      <vt:lpstr>Office Theme</vt:lpstr>
      <vt:lpstr>Worksheet</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suleyman felamur</dc:creator>
  <cp:lastModifiedBy>Ekrem ALTUN</cp:lastModifiedBy>
  <cp:revision>183</cp:revision>
  <cp:lastPrinted>2016-12-06T05:54:11Z</cp:lastPrinted>
  <dcterms:created xsi:type="dcterms:W3CDTF">2012-07-04T08:32:04Z</dcterms:created>
  <dcterms:modified xsi:type="dcterms:W3CDTF">2017-02-22T12:53:03Z</dcterms:modified>
</cp:coreProperties>
</file>