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319" r:id="rId3"/>
    <p:sldId id="320" r:id="rId4"/>
    <p:sldId id="321" r:id="rId5"/>
    <p:sldId id="322" r:id="rId6"/>
    <p:sldId id="323" r:id="rId7"/>
    <p:sldId id="32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 snapToGrid="0" snapToObjects="1">
      <p:cViewPr>
        <p:scale>
          <a:sx n="75" d="100"/>
          <a:sy n="75" d="100"/>
        </p:scale>
        <p:origin x="-1014" y="-7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8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B67329-F1BD-4566-9377-68334FB49C7F}" type="datetimeFigureOut">
              <a:rPr lang="tr-TR" smtClean="0"/>
              <a:t>22.02.2017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342EF3-7B22-4F4E-85E2-33BEA567735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2205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DDEF2-D056-48E8-92E1-07D2468151A7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3372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39D3-DEA8-C440-81F7-0F0344C78FBE}" type="datetimeFigureOut">
              <a:rPr lang="en-US" smtClean="0"/>
              <a:t>2/22/2017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2937-E099-AA4F-9058-3F48D758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19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39D3-DEA8-C440-81F7-0F0344C78FBE}" type="datetimeFigureOut">
              <a:rPr lang="en-US" smtClean="0"/>
              <a:t>2/22/2017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2937-E099-AA4F-9058-3F48D758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173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39D3-DEA8-C440-81F7-0F0344C78FBE}" type="datetimeFigureOut">
              <a:rPr lang="en-US" smtClean="0"/>
              <a:t>2/22/2017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2937-E099-AA4F-9058-3F48D758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481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39D3-DEA8-C440-81F7-0F0344C78FBE}" type="datetimeFigureOut">
              <a:rPr lang="en-US" smtClean="0"/>
              <a:t>2/22/2017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2937-E099-AA4F-9058-3F48D758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112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39D3-DEA8-C440-81F7-0F0344C78FBE}" type="datetimeFigureOut">
              <a:rPr lang="en-US" smtClean="0"/>
              <a:t>2/22/2017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2937-E099-AA4F-9058-3F48D758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642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39D3-DEA8-C440-81F7-0F0344C78FBE}" type="datetimeFigureOut">
              <a:rPr lang="en-US" smtClean="0"/>
              <a:t>2/22/2017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2937-E099-AA4F-9058-3F48D758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930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39D3-DEA8-C440-81F7-0F0344C78FBE}" type="datetimeFigureOut">
              <a:rPr lang="en-US" smtClean="0"/>
              <a:t>2/22/2017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2937-E099-AA4F-9058-3F48D758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05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39D3-DEA8-C440-81F7-0F0344C78FBE}" type="datetimeFigureOut">
              <a:rPr lang="en-US" smtClean="0"/>
              <a:t>2/22/2017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2937-E099-AA4F-9058-3F48D758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906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39D3-DEA8-C440-81F7-0F0344C78FBE}" type="datetimeFigureOut">
              <a:rPr lang="en-US" smtClean="0"/>
              <a:t>2/22/2017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2937-E099-AA4F-9058-3F48D758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168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39D3-DEA8-C440-81F7-0F0344C78FBE}" type="datetimeFigureOut">
              <a:rPr lang="en-US" smtClean="0"/>
              <a:t>2/22/2017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2937-E099-AA4F-9058-3F48D758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773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639D3-DEA8-C440-81F7-0F0344C78FBE}" type="datetimeFigureOut">
              <a:rPr lang="en-US" smtClean="0"/>
              <a:t>2/22/2017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2937-E099-AA4F-9058-3F48D758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74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639D3-DEA8-C440-81F7-0F0344C78FBE}" type="datetimeFigureOut">
              <a:rPr lang="en-US" smtClean="0"/>
              <a:t>2/22/2017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02937-E099-AA4F-9058-3F48D758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943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AIB_SUNUM_ARKAPLAN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65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04900" y="1629725"/>
            <a:ext cx="66378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Orta Anadolu İhracatçı Birlikleri Genel Sekreterliği</a:t>
            </a:r>
            <a:r>
              <a:rPr lang="tr-TR" sz="4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tr-TR" sz="4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tr-TR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tr-TR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tr-TR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tr-TR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tr-TR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tr-TR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tr-TR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tr-TR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tr-TR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İhracata Yönelik Devlet Yardımları </a:t>
            </a:r>
            <a:br>
              <a:rPr lang="tr-TR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</a:br>
            <a:r>
              <a:rPr lang="tr-TR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Şube Müdürlüğü</a:t>
            </a:r>
            <a:endParaRPr lang="en-US" sz="4400" dirty="0">
              <a:latin typeface="Trajan Pro"/>
              <a:cs typeface="Trajan Pr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372200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200" b="1" dirty="0" smtClean="0">
                <a:latin typeface="Trajan Pro"/>
                <a:cs typeface="Trajan Pro"/>
              </a:rPr>
              <a:t>2015</a:t>
            </a:r>
            <a:endParaRPr lang="en-US" sz="1000" dirty="0">
              <a:latin typeface="Trajan Pro"/>
              <a:cs typeface="Trajan Pro"/>
            </a:endParaRPr>
          </a:p>
        </p:txBody>
      </p:sp>
    </p:spTree>
    <p:extLst>
      <p:ext uri="{BB962C8B-B14F-4D97-AF65-F5344CB8AC3E}">
        <p14:creationId xmlns:p14="http://schemas.microsoft.com/office/powerpoint/2010/main" val="340013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AIB_SUNUM_ARKAPLAN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2" y="556287"/>
            <a:ext cx="9144000" cy="68565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86955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00" b="1" dirty="0" smtClean="0">
                <a:solidFill>
                  <a:schemeClr val="bg1">
                    <a:lumMod val="50000"/>
                  </a:schemeClr>
                </a:solidFill>
                <a:latin typeface="Trajan Pro"/>
                <a:cs typeface="Trajan Pro"/>
              </a:rPr>
              <a:t>2015</a:t>
            </a:r>
          </a:p>
          <a:p>
            <a:pPr algn="ctr"/>
            <a:endParaRPr lang="en-US" sz="800" dirty="0">
              <a:solidFill>
                <a:schemeClr val="bg1">
                  <a:lumMod val="50000"/>
                </a:schemeClr>
              </a:solidFill>
              <a:latin typeface="Trajan Pro"/>
              <a:cs typeface="Trajan Pro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0700" y="2220436"/>
            <a:ext cx="50673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4400" b="1" dirty="0" smtClean="0"/>
              <a:t>TASARIM DESTEĞİ </a:t>
            </a:r>
            <a:endParaRPr lang="tr-TR" sz="4400" b="1" dirty="0">
              <a:latin typeface="Calibri" pitchFamily="34" charset="0"/>
            </a:endParaRPr>
          </a:p>
          <a:p>
            <a:pPr algn="ctr"/>
            <a:r>
              <a:rPr lang="tr-TR" sz="4400" b="1" dirty="0">
                <a:latin typeface="Calibri" pitchFamily="34" charset="0"/>
                <a:ea typeface="Batang" pitchFamily="18" charset="-127"/>
                <a:cs typeface="Calibri" pitchFamily="34" charset="0"/>
              </a:rPr>
              <a:t>(</a:t>
            </a:r>
            <a:r>
              <a:rPr lang="tr-TR" sz="4400" b="1" dirty="0" smtClean="0">
                <a:latin typeface="Calibri" pitchFamily="34" charset="0"/>
                <a:ea typeface="Batang" pitchFamily="18" charset="-127"/>
                <a:cs typeface="Calibri" pitchFamily="34" charset="0"/>
              </a:rPr>
              <a:t>2008/2 </a:t>
            </a:r>
            <a:r>
              <a:rPr lang="tr-TR" sz="4400" b="1" dirty="0">
                <a:latin typeface="Calibri" pitchFamily="34" charset="0"/>
                <a:ea typeface="Batang" pitchFamily="18" charset="-127"/>
                <a:cs typeface="Calibri" pitchFamily="34" charset="0"/>
              </a:rPr>
              <a:t>Sayılı Tebliğ</a:t>
            </a:r>
            <a:r>
              <a:rPr lang="tr-TR" sz="4400" b="1" dirty="0" smtClean="0">
                <a:latin typeface="Calibri" pitchFamily="34" charset="0"/>
                <a:ea typeface="Batang" pitchFamily="18" charset="-127"/>
                <a:cs typeface="Calibri" pitchFamily="34" charset="0"/>
              </a:rPr>
              <a:t>)</a:t>
            </a:r>
          </a:p>
          <a:p>
            <a:pPr algn="ctr"/>
            <a:endParaRPr lang="tr-TR" sz="4400" b="1" dirty="0" smtClean="0">
              <a:latin typeface="Calibri" pitchFamily="34" charset="0"/>
              <a:ea typeface="Batang" pitchFamily="18" charset="-127"/>
              <a:cs typeface="Calibri" pitchFamily="34" charset="0"/>
            </a:endParaRPr>
          </a:p>
          <a:p>
            <a:pPr algn="ctr"/>
            <a:r>
              <a:rPr lang="tr-TR" sz="4400" b="1" dirty="0"/>
              <a:t>TASARIM VE ÜRÜN GELİŞTİRME PROJELERİ</a:t>
            </a:r>
          </a:p>
          <a:p>
            <a:pPr algn="ctr"/>
            <a:endParaRPr lang="tr-TR" sz="4400" b="1" dirty="0">
              <a:latin typeface="Calibri" pitchFamily="34" charset="0"/>
              <a:ea typeface="Batang" pitchFamily="18" charset="-127"/>
              <a:cs typeface="Calibri" pitchFamily="34" charset="0"/>
            </a:endParaRPr>
          </a:p>
          <a:p>
            <a:pPr algn="ctr"/>
            <a:endParaRPr lang="tr-TR" sz="4400" b="1" dirty="0">
              <a:latin typeface="Calibri" pitchFamily="34" charset="0"/>
              <a:ea typeface="Batang" pitchFamily="18" charset="-127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69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AIB_SUNUM_ARKAPLAN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6955"/>
            <a:ext cx="9144000" cy="68565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86955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00" b="1" dirty="0" smtClean="0">
                <a:solidFill>
                  <a:schemeClr val="bg1">
                    <a:lumMod val="50000"/>
                  </a:schemeClr>
                </a:solidFill>
                <a:latin typeface="Trajan Pro"/>
                <a:cs typeface="Trajan Pro"/>
              </a:rPr>
              <a:t>2015</a:t>
            </a:r>
          </a:p>
          <a:p>
            <a:pPr algn="ctr"/>
            <a:endParaRPr lang="tr-TR" sz="1000" b="1" dirty="0" smtClean="0">
              <a:solidFill>
                <a:schemeClr val="bg1">
                  <a:lumMod val="50000"/>
                </a:schemeClr>
              </a:solidFill>
              <a:latin typeface="Trajan Pro"/>
              <a:cs typeface="Trajan Pro"/>
            </a:endParaRPr>
          </a:p>
          <a:p>
            <a:pPr algn="ctr"/>
            <a:endParaRPr lang="en-US" sz="800" dirty="0">
              <a:solidFill>
                <a:schemeClr val="bg1">
                  <a:lumMod val="50000"/>
                </a:schemeClr>
              </a:solidFill>
              <a:latin typeface="Trajan Pro"/>
              <a:cs typeface="Trajan Pro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263629" y="584200"/>
            <a:ext cx="9842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b="1" dirty="0" smtClean="0">
                <a:latin typeface="Calibri" pitchFamily="34" charset="0"/>
                <a:cs typeface="Calibri" pitchFamily="34" charset="0"/>
              </a:rPr>
              <a:t>TANIM</a:t>
            </a:r>
            <a:endParaRPr lang="en-US" dirty="0">
              <a:latin typeface="Trajan Pro"/>
              <a:cs typeface="Trajan Pro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95299" y="2274838"/>
            <a:ext cx="808353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800" b="1" dirty="0">
                <a:solidFill>
                  <a:schemeClr val="tx2"/>
                </a:solidFill>
              </a:rPr>
              <a:t>TASARIM VE ÜRÜN GELİŞTİRME PROJELERİ</a:t>
            </a:r>
            <a:r>
              <a:rPr lang="tr-TR" sz="2800" b="1" dirty="0" smtClean="0">
                <a:solidFill>
                  <a:schemeClr val="tx2"/>
                </a:solidFill>
              </a:rPr>
              <a:t>:</a:t>
            </a:r>
          </a:p>
          <a:p>
            <a:pPr algn="just"/>
            <a:endParaRPr lang="tr-TR" sz="2800" b="1" dirty="0" smtClean="0">
              <a:solidFill>
                <a:schemeClr val="tx2"/>
              </a:solidFill>
            </a:endParaRPr>
          </a:p>
          <a:p>
            <a:pPr algn="just"/>
            <a:r>
              <a:rPr lang="tr-TR" sz="2800" b="1" dirty="0" smtClean="0">
                <a:solidFill>
                  <a:schemeClr val="tx2"/>
                </a:solidFill>
              </a:rPr>
              <a:t> </a:t>
            </a:r>
            <a:r>
              <a:rPr lang="tr-TR" sz="2800" b="1" dirty="0"/>
              <a:t>FİRMALARIN </a:t>
            </a:r>
            <a:r>
              <a:rPr lang="tr-TR" sz="2800" b="1" dirty="0">
                <a:solidFill>
                  <a:schemeClr val="tx2"/>
                </a:solidFill>
              </a:rPr>
              <a:t> </a:t>
            </a:r>
            <a:r>
              <a:rPr lang="tr-TR" sz="2800" b="1" dirty="0"/>
              <a:t>MODA, ENDÜSTRİYEL TASARIM VE İNOVASYON KAPASİTELERİNİN ARTIRILARAK, İHRACATA DÖNÜK KATMA DEĞERLİ ÜRÜN ÜRETMELERİ AMACIYLA UYGULANACAK PROJELER </a:t>
            </a:r>
          </a:p>
        </p:txBody>
      </p:sp>
    </p:spTree>
    <p:extLst>
      <p:ext uri="{BB962C8B-B14F-4D97-AF65-F5344CB8AC3E}">
        <p14:creationId xmlns:p14="http://schemas.microsoft.com/office/powerpoint/2010/main" val="30890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AIB_SUNUM_ARKAPLAN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65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86955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00" b="1" dirty="0" smtClean="0">
                <a:solidFill>
                  <a:schemeClr val="bg1">
                    <a:lumMod val="50000"/>
                  </a:schemeClr>
                </a:solidFill>
                <a:latin typeface="Trajan Pro"/>
                <a:cs typeface="Trajan Pro"/>
              </a:rPr>
              <a:t>2015</a:t>
            </a:r>
          </a:p>
          <a:p>
            <a:pPr algn="ctr"/>
            <a:endParaRPr lang="en-US" sz="800" dirty="0">
              <a:solidFill>
                <a:schemeClr val="bg1">
                  <a:lumMod val="50000"/>
                </a:schemeClr>
              </a:solidFill>
              <a:latin typeface="Trajan Pro"/>
              <a:cs typeface="Trajan Pro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263629" y="584200"/>
            <a:ext cx="9842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b="1" dirty="0">
                <a:latin typeface="Calibri" pitchFamily="34" charset="0"/>
              </a:rPr>
              <a:t>KİMLER YARARLANABİLİR?</a:t>
            </a:r>
            <a:br>
              <a:rPr lang="tr-TR" b="1" dirty="0">
                <a:latin typeface="Calibri" pitchFamily="34" charset="0"/>
              </a:rPr>
            </a:br>
            <a:endParaRPr lang="en-US" dirty="0">
              <a:latin typeface="Trajan Pro"/>
              <a:cs typeface="Trajan Pro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0999" y="612845"/>
            <a:ext cx="8197833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b="1" u="sng" dirty="0" smtClean="0">
              <a:latin typeface="Calibri" pitchFamily="34" charset="0"/>
            </a:endParaRPr>
          </a:p>
          <a:p>
            <a:endParaRPr lang="tr-TR" sz="2400" b="1" u="sng" dirty="0" smtClean="0">
              <a:latin typeface="Calibri" pitchFamily="34" charset="0"/>
            </a:endParaRPr>
          </a:p>
          <a:p>
            <a:pPr algn="just"/>
            <a:r>
              <a:rPr lang="tr-TR" sz="2800" b="1" dirty="0" smtClean="0">
                <a:latin typeface="Calibri" pitchFamily="34" charset="0"/>
              </a:rPr>
              <a:t>	</a:t>
            </a:r>
          </a:p>
          <a:p>
            <a:pPr algn="just"/>
            <a:endParaRPr lang="tr-TR" sz="2800" b="1" dirty="0">
              <a:latin typeface="Calibri" pitchFamily="34" charset="0"/>
            </a:endParaRPr>
          </a:p>
          <a:p>
            <a:pPr algn="just"/>
            <a:r>
              <a:rPr lang="tr-TR" sz="2800" b="1" dirty="0" smtClean="0">
                <a:latin typeface="Calibri" pitchFamily="34" charset="0"/>
              </a:rPr>
              <a:t>Türk </a:t>
            </a:r>
            <a:r>
              <a:rPr lang="tr-TR" sz="2800" b="1" dirty="0">
                <a:latin typeface="Calibri" pitchFamily="34" charset="0"/>
              </a:rPr>
              <a:t>Ticaret Kanunu hükümleri çerçevesinde kurulmuş, ihracatçı birliğine üye şirket</a:t>
            </a:r>
          </a:p>
          <a:p>
            <a:pPr algn="just"/>
            <a:r>
              <a:rPr lang="tr-TR" sz="2800" b="1" dirty="0">
                <a:latin typeface="Calibri" pitchFamily="34" charset="0"/>
              </a:rPr>
              <a:t>(</a:t>
            </a:r>
            <a:r>
              <a:rPr lang="tr-TR" sz="2800" b="1" u="sng" dirty="0">
                <a:latin typeface="Calibri" pitchFamily="34" charset="0"/>
              </a:rPr>
              <a:t>kollektif,</a:t>
            </a:r>
            <a:r>
              <a:rPr lang="tr-TR" sz="2800" b="1" dirty="0">
                <a:latin typeface="Calibri" pitchFamily="34" charset="0"/>
              </a:rPr>
              <a:t> </a:t>
            </a:r>
            <a:r>
              <a:rPr lang="tr-TR" sz="2800" b="1" u="sng" dirty="0">
                <a:latin typeface="Calibri" pitchFamily="34" charset="0"/>
              </a:rPr>
              <a:t>komandit</a:t>
            </a:r>
            <a:r>
              <a:rPr lang="tr-TR" sz="2800" b="1" dirty="0">
                <a:latin typeface="Calibri" pitchFamily="34" charset="0"/>
              </a:rPr>
              <a:t>, </a:t>
            </a:r>
            <a:r>
              <a:rPr lang="tr-TR" sz="2800" b="1" u="sng" dirty="0">
                <a:latin typeface="Calibri" pitchFamily="34" charset="0"/>
              </a:rPr>
              <a:t>anonim</a:t>
            </a:r>
            <a:r>
              <a:rPr lang="tr-TR" sz="2800" b="1" dirty="0">
                <a:latin typeface="Calibri" pitchFamily="34" charset="0"/>
              </a:rPr>
              <a:t>, </a:t>
            </a:r>
            <a:r>
              <a:rPr lang="tr-TR" sz="2800" b="1" u="sng" dirty="0">
                <a:latin typeface="Calibri" pitchFamily="34" charset="0"/>
              </a:rPr>
              <a:t>limited</a:t>
            </a:r>
            <a:r>
              <a:rPr lang="tr-TR" sz="2800" b="1" dirty="0">
                <a:latin typeface="Calibri" pitchFamily="34" charset="0"/>
              </a:rPr>
              <a:t> ve </a:t>
            </a:r>
            <a:r>
              <a:rPr lang="tr-TR" sz="2800" b="1" u="sng" dirty="0" smtClean="0">
                <a:latin typeface="Calibri" pitchFamily="34" charset="0"/>
              </a:rPr>
              <a:t>kooperatifler</a:t>
            </a:r>
            <a:endParaRPr lang="tr-TR" sz="2400" b="1" u="sng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1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AIB_SUNUM_ARKAPLAN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65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86955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00" b="1" dirty="0" smtClean="0">
                <a:solidFill>
                  <a:schemeClr val="bg1">
                    <a:lumMod val="50000"/>
                  </a:schemeClr>
                </a:solidFill>
                <a:latin typeface="Trajan Pro"/>
                <a:cs typeface="Trajan Pro"/>
              </a:rPr>
              <a:t>2015</a:t>
            </a:r>
          </a:p>
          <a:p>
            <a:pPr algn="ctr"/>
            <a:endParaRPr lang="en-US" sz="800" dirty="0">
              <a:solidFill>
                <a:schemeClr val="bg1">
                  <a:lumMod val="50000"/>
                </a:schemeClr>
              </a:solidFill>
              <a:latin typeface="Trajan Pro"/>
              <a:cs typeface="Trajan Pro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263629" y="584200"/>
            <a:ext cx="9842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b="1" dirty="0" smtClean="0">
                <a:latin typeface="Calibri" pitchFamily="34" charset="0"/>
              </a:rPr>
              <a:t>DESTEK KAPSAMINA ALINMA</a:t>
            </a:r>
            <a:endParaRPr lang="en-US" dirty="0">
              <a:latin typeface="Trajan Pro"/>
              <a:cs typeface="Trajan Pro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3083" y="1766280"/>
            <a:ext cx="8275381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b="1" u="sng" dirty="0" smtClean="0">
              <a:latin typeface="Calibri" pitchFamily="34" charset="0"/>
            </a:endParaRPr>
          </a:p>
          <a:p>
            <a:pPr>
              <a:defRPr/>
            </a:pPr>
            <a:r>
              <a:rPr lang="tr-TR" sz="2400" b="1" dirty="0"/>
              <a:t>ŞİRKETLERİN TASARIM VE ÜRÜN GELİŞTİRME PROJESİ ÖNERİLERİ İLE BAKANLIĞA MÜRACAAT ETMELERİ </a:t>
            </a:r>
            <a:r>
              <a:rPr lang="tr-TR" sz="2400" b="1" dirty="0" smtClean="0"/>
              <a:t>GEREKİR.</a:t>
            </a:r>
          </a:p>
          <a:p>
            <a:pPr>
              <a:defRPr/>
            </a:pPr>
            <a:endParaRPr lang="tr-TR" sz="2400" b="1" dirty="0"/>
          </a:p>
          <a:p>
            <a:pPr>
              <a:defRPr/>
            </a:pPr>
            <a:r>
              <a:rPr lang="tr-TR" sz="2400" b="1" dirty="0" smtClean="0"/>
              <a:t>ÖN </a:t>
            </a:r>
            <a:r>
              <a:rPr lang="tr-TR" sz="2400" b="1" dirty="0"/>
              <a:t>İNCELEME </a:t>
            </a:r>
            <a:r>
              <a:rPr lang="tr-TR" sz="2400" b="1" dirty="0" smtClean="0"/>
              <a:t>YAPILDIKTAN SONRA GEREKLİ GÖRÜLÜRSE  </a:t>
            </a:r>
            <a:r>
              <a:rPr lang="tr-TR" sz="2400" b="1" dirty="0"/>
              <a:t>TASARIM DESTEK KOMİTESİ GÖRÜŞÜ </a:t>
            </a:r>
            <a:r>
              <a:rPr lang="tr-TR" sz="2400" b="1" dirty="0" smtClean="0"/>
              <a:t>ALINIR.</a:t>
            </a:r>
          </a:p>
          <a:p>
            <a:pPr>
              <a:defRPr/>
            </a:pPr>
            <a:endParaRPr lang="tr-TR" sz="2400" b="1" dirty="0"/>
          </a:p>
          <a:p>
            <a:pPr>
              <a:defRPr/>
            </a:pPr>
            <a:r>
              <a:rPr lang="tr-TR" sz="2400" b="1" dirty="0"/>
              <a:t>BAKANLIK DEĞERLENDİRMESİ SONUCU </a:t>
            </a:r>
            <a:r>
              <a:rPr lang="tr-TR" sz="2400" b="1" dirty="0" smtClean="0"/>
              <a:t>PROJE UYGUN BULUNURSA  </a:t>
            </a:r>
            <a:r>
              <a:rPr lang="tr-TR" sz="2400" b="1" dirty="0"/>
              <a:t>DESTEK KAPSAMINA </a:t>
            </a:r>
            <a:r>
              <a:rPr lang="tr-TR" sz="2400" b="1" dirty="0" smtClean="0"/>
              <a:t>ALINIR.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369833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AIB_SUNUM_ARKAPLAN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65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86955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00" b="1" dirty="0" smtClean="0">
                <a:solidFill>
                  <a:schemeClr val="bg1">
                    <a:lumMod val="50000"/>
                  </a:schemeClr>
                </a:solidFill>
                <a:latin typeface="Trajan Pro"/>
                <a:cs typeface="Trajan Pro"/>
              </a:rPr>
              <a:t>2015</a:t>
            </a:r>
          </a:p>
          <a:p>
            <a:pPr algn="ctr"/>
            <a:endParaRPr lang="en-US" sz="800" dirty="0">
              <a:solidFill>
                <a:schemeClr val="bg1">
                  <a:lumMod val="50000"/>
                </a:schemeClr>
              </a:solidFill>
              <a:latin typeface="Trajan Pro"/>
              <a:cs typeface="Trajan Pro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263629" y="584200"/>
            <a:ext cx="9842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b="1" dirty="0" smtClean="0">
                <a:latin typeface="Calibri" pitchFamily="34" charset="0"/>
              </a:rPr>
              <a:t>DESTEK KALEMLERİ VE LİMİTLER</a:t>
            </a:r>
            <a:endParaRPr lang="en-US" dirty="0">
              <a:latin typeface="Trajan Pro"/>
              <a:cs typeface="Trajan Pro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32" y="1511300"/>
            <a:ext cx="8579768" cy="291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152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AIB_SUNUM_ARKAPLAN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65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749" y="187099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00" b="1" dirty="0" smtClean="0">
                <a:solidFill>
                  <a:schemeClr val="bg1">
                    <a:lumMod val="50000"/>
                  </a:schemeClr>
                </a:solidFill>
                <a:latin typeface="Trajan Pro"/>
                <a:cs typeface="Trajan Pro"/>
              </a:rPr>
              <a:t>2015</a:t>
            </a:r>
          </a:p>
          <a:p>
            <a:pPr algn="ctr"/>
            <a:endParaRPr lang="en-US" sz="800" dirty="0">
              <a:solidFill>
                <a:schemeClr val="bg1">
                  <a:lumMod val="50000"/>
                </a:schemeClr>
              </a:solidFill>
              <a:latin typeface="Trajan Pro"/>
              <a:cs typeface="Trajan Pro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263629" y="584200"/>
            <a:ext cx="9842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b="1" dirty="0">
                <a:latin typeface="Calibri" pitchFamily="34" charset="0"/>
              </a:rPr>
              <a:t>ÖNEMLİ HUSUSLAR</a:t>
            </a:r>
            <a:endParaRPr lang="en-US" dirty="0">
              <a:latin typeface="Trajan Pro"/>
              <a:cs typeface="Trajan Pro"/>
            </a:endParaRPr>
          </a:p>
          <a:p>
            <a:pPr algn="r"/>
            <a:endParaRPr lang="en-US" dirty="0">
              <a:latin typeface="Trajan Pro"/>
              <a:cs typeface="Trajan Pro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9173" y="932777"/>
            <a:ext cx="8185133" cy="6444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tr-TR" sz="2400" b="1" dirty="0">
              <a:latin typeface="Calibri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tr-TR" sz="2400" b="1" dirty="0" smtClean="0"/>
              <a:t>	</a:t>
            </a:r>
            <a:endParaRPr lang="tr-TR" sz="2400" b="1" dirty="0"/>
          </a:p>
          <a:p>
            <a:pPr marL="342900" indent="-342900" algn="just">
              <a:lnSpc>
                <a:spcPct val="90000"/>
              </a:lnSpc>
              <a:buFont typeface="Arial" charset="0"/>
              <a:buChar char="•"/>
              <a:defRPr/>
            </a:pPr>
            <a:r>
              <a:rPr lang="tr-TR" sz="2400" b="1" dirty="0" smtClean="0"/>
              <a:t>DESTEK SÜRESİ, PROJENİN </a:t>
            </a:r>
            <a:r>
              <a:rPr lang="tr-TR" sz="2400" b="1" dirty="0"/>
              <a:t>BAKANLIK TARAFINDAN KAPSAMA ALINDIĞI </a:t>
            </a:r>
            <a:r>
              <a:rPr lang="tr-TR" sz="2400" b="1" dirty="0" smtClean="0"/>
              <a:t>TARİHTEN İTİBAREN </a:t>
            </a:r>
            <a:r>
              <a:rPr lang="tr-TR" sz="2400" b="1" dirty="0"/>
              <a:t>3 (ÜÇ) </a:t>
            </a:r>
            <a:r>
              <a:rPr lang="tr-TR" sz="2400" b="1" dirty="0" smtClean="0"/>
              <a:t>YILDIR.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  <a:defRPr/>
            </a:pPr>
            <a:endParaRPr lang="tr-TR" sz="2400" b="1" dirty="0"/>
          </a:p>
          <a:p>
            <a:pPr marL="342900" indent="-342900" algn="just">
              <a:lnSpc>
                <a:spcPct val="90000"/>
              </a:lnSpc>
              <a:buFont typeface="Arial" charset="0"/>
              <a:buChar char="•"/>
              <a:defRPr/>
            </a:pPr>
            <a:r>
              <a:rPr lang="tr-TR" sz="2400" b="1" dirty="0" smtClean="0"/>
              <a:t> 	</a:t>
            </a:r>
            <a:r>
              <a:rPr lang="tr-TR" sz="2400" b="1" dirty="0"/>
              <a:t>3 YILIN SONUNDA YAPILACAK DEĞERLENDİRME NETİCESİNDE            	AYNI LİMİTLER DAHİLİNDE, DESTEK SÜRESİ 2 YILA KADAR 	BAKANLIKÇA </a:t>
            </a:r>
            <a:r>
              <a:rPr lang="tr-TR" sz="2400" b="1" dirty="0" smtClean="0"/>
              <a:t>UZATILABİLİR.</a:t>
            </a:r>
          </a:p>
          <a:p>
            <a:pPr marL="342900" indent="-342900" algn="just">
              <a:lnSpc>
                <a:spcPct val="90000"/>
              </a:lnSpc>
              <a:buFont typeface="Arial" charset="0"/>
              <a:buChar char="•"/>
              <a:defRPr/>
            </a:pPr>
            <a:r>
              <a:rPr lang="tr-TR" sz="2400" b="1" dirty="0" smtClean="0"/>
              <a:t> </a:t>
            </a:r>
          </a:p>
          <a:p>
            <a:pPr marL="342900" indent="-342900" algn="just">
              <a:lnSpc>
                <a:spcPct val="90000"/>
              </a:lnSpc>
              <a:buFont typeface="Arial" charset="0"/>
              <a:buChar char="•"/>
              <a:defRPr/>
            </a:pPr>
            <a:r>
              <a:rPr lang="tr-TR" sz="2400" b="1" dirty="0"/>
              <a:t>BİR ŞİRKETİN EN FAZLA BİR ADET PROJESİ DESTEKLENİR</a:t>
            </a:r>
            <a:r>
              <a:rPr lang="tr-TR" sz="2400" b="1" dirty="0" smtClean="0"/>
              <a:t>.</a:t>
            </a:r>
          </a:p>
          <a:p>
            <a:pPr marL="342900" indent="-342900" algn="just">
              <a:lnSpc>
                <a:spcPct val="90000"/>
              </a:lnSpc>
              <a:buFont typeface="Arial" charset="0"/>
              <a:buChar char="•"/>
              <a:defRPr/>
            </a:pPr>
            <a:endParaRPr lang="tr-TR" sz="2400" b="1" dirty="0" smtClean="0"/>
          </a:p>
          <a:p>
            <a:pPr marL="342900" indent="-342900" algn="just">
              <a:lnSpc>
                <a:spcPct val="90000"/>
              </a:lnSpc>
              <a:buFont typeface="Arial" charset="0"/>
              <a:buChar char="•"/>
              <a:defRPr/>
            </a:pPr>
            <a:r>
              <a:rPr lang="tr-TR" sz="2400" b="1" dirty="0"/>
              <a:t>KAPSAMA ALINAN PROJELER; PROJE SÜRESİ BOYUNCA, HER HANGİ BİR KAMU KURUMUNDAN BAŞKA BİR DESTEK PROGRAMI KAPSAMINDA DESTEKTEN YARARLANDIRILMAZLAR.</a:t>
            </a:r>
          </a:p>
          <a:p>
            <a:pPr marL="342900" indent="-342900" algn="just">
              <a:lnSpc>
                <a:spcPct val="90000"/>
              </a:lnSpc>
              <a:buFont typeface="Arial" charset="0"/>
              <a:buChar char="•"/>
              <a:defRPr/>
            </a:pPr>
            <a:endParaRPr lang="tr-TR" sz="2400" b="1" dirty="0"/>
          </a:p>
          <a:p>
            <a:pPr marL="342900" indent="-342900" algn="just">
              <a:lnSpc>
                <a:spcPct val="90000"/>
              </a:lnSpc>
              <a:buFont typeface="Arial" charset="0"/>
              <a:buChar char="•"/>
              <a:defRPr/>
            </a:pPr>
            <a:endParaRPr lang="tr-TR" sz="2400" b="1" dirty="0" smtClean="0"/>
          </a:p>
          <a:p>
            <a:pPr marL="342900" indent="-342900" algn="just">
              <a:lnSpc>
                <a:spcPct val="90000"/>
              </a:lnSpc>
              <a:buFont typeface="Arial" charset="0"/>
              <a:buChar char="•"/>
              <a:defRPr/>
            </a:pPr>
            <a:endParaRPr lang="tr-TR" sz="2400" b="1" dirty="0" smtClean="0"/>
          </a:p>
          <a:p>
            <a:pPr marL="342900" indent="-342900" algn="just">
              <a:lnSpc>
                <a:spcPct val="90000"/>
              </a:lnSpc>
              <a:buFont typeface="Arial" charset="0"/>
              <a:buChar char="•"/>
              <a:defRPr/>
            </a:pP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286165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707</TotalTime>
  <Words>100</Words>
  <Application>Microsoft Office PowerPoint</Application>
  <PresentationFormat>Ekran Gösterisi (4:3)</PresentationFormat>
  <Paragraphs>44</Paragraphs>
  <Slides>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8" baseType="lpstr"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suleyman felamur</dc:creator>
  <cp:lastModifiedBy>Ekrem ALTUN</cp:lastModifiedBy>
  <cp:revision>156</cp:revision>
  <dcterms:created xsi:type="dcterms:W3CDTF">2012-07-04T08:32:04Z</dcterms:created>
  <dcterms:modified xsi:type="dcterms:W3CDTF">2017-02-22T07:57:58Z</dcterms:modified>
</cp:coreProperties>
</file>