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7" r:id="rId2"/>
    <p:sldId id="278" r:id="rId3"/>
    <p:sldId id="279" r:id="rId4"/>
    <p:sldId id="314" r:id="rId5"/>
    <p:sldId id="280" r:id="rId6"/>
    <p:sldId id="281" r:id="rId7"/>
    <p:sldId id="327" r:id="rId8"/>
    <p:sldId id="328" r:id="rId9"/>
    <p:sldId id="283" r:id="rId10"/>
    <p:sldId id="315" r:id="rId11"/>
    <p:sldId id="321" r:id="rId12"/>
    <p:sldId id="284" r:id="rId13"/>
    <p:sldId id="329" r:id="rId14"/>
    <p:sldId id="330" r:id="rId15"/>
    <p:sldId id="331" r:id="rId16"/>
    <p:sldId id="332" r:id="rId17"/>
    <p:sldId id="287" r:id="rId18"/>
    <p:sldId id="288" r:id="rId19"/>
    <p:sldId id="318" r:id="rId20"/>
    <p:sldId id="322" r:id="rId21"/>
    <p:sldId id="323" r:id="rId22"/>
    <p:sldId id="324" r:id="rId23"/>
    <p:sldId id="325" r:id="rId24"/>
    <p:sldId id="326" r:id="rId25"/>
    <p:sldId id="294"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8" autoAdjust="0"/>
  </p:normalViewPr>
  <p:slideViewPr>
    <p:cSldViewPr snapToGrid="0" snapToObjects="1">
      <p:cViewPr>
        <p:scale>
          <a:sx n="107" d="100"/>
          <a:sy n="107" d="100"/>
        </p:scale>
        <p:origin x="-84" y="-72"/>
      </p:cViewPr>
      <p:guideLst>
        <p:guide orient="horz" pos="2160"/>
        <p:guide pos="2880"/>
      </p:guideLst>
    </p:cSldViewPr>
  </p:slideViewPr>
  <p:outlineViewPr>
    <p:cViewPr>
      <p:scale>
        <a:sx n="33" d="100"/>
        <a:sy n="33" d="100"/>
      </p:scale>
      <p:origin x="0" y="228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B67329-F1BD-4566-9377-68334FB49C7F}" type="datetimeFigureOut">
              <a:rPr lang="tr-TR" smtClean="0"/>
              <a:t>22.02.2017</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342EF3-7B22-4F4E-85E2-33BEA5677353}" type="slidenum">
              <a:rPr lang="tr-TR" smtClean="0"/>
              <a:t>‹#›</a:t>
            </a:fld>
            <a:endParaRPr lang="tr-TR"/>
          </a:p>
        </p:txBody>
      </p:sp>
    </p:spTree>
    <p:extLst>
      <p:ext uri="{BB962C8B-B14F-4D97-AF65-F5344CB8AC3E}">
        <p14:creationId xmlns:p14="http://schemas.microsoft.com/office/powerpoint/2010/main" val="3262205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80119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3301173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1192481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4"/>
          <p:cNvSpPr>
            <a:spLocks noGrp="1"/>
          </p:cNvSpPr>
          <p:nvPr>
            <p:ph type="dt" sz="half" idx="10"/>
          </p:nvPr>
        </p:nvSpPr>
        <p:spPr/>
        <p:txBody>
          <a:bodyPr/>
          <a:lstStyle/>
          <a:p>
            <a:fld id="{E19639D3-DEA8-C440-81F7-0F0344C78FBE}"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971112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p:txBody>
          <a:bodyPr/>
          <a:lstStyle/>
          <a:p>
            <a:fld id="{E19639D3-DEA8-C440-81F7-0F0344C78FBE}" type="datetimeFigureOut">
              <a:rPr lang="en-US" smtClean="0"/>
              <a:t>2/22/2017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38664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p:txBody>
          <a:bodyPr/>
          <a:lstStyle/>
          <a:p>
            <a:fld id="{E19639D3-DEA8-C440-81F7-0F0344C78FBE}" type="datetimeFigureOut">
              <a:rPr lang="en-US" smtClean="0"/>
              <a:t>2/22/2017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3930930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9639D3-DEA8-C440-81F7-0F0344C78FBE}" type="datetimeFigureOut">
              <a:rPr lang="en-US" smtClean="0"/>
              <a:t>2/22/2017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68205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E19639D3-DEA8-C440-81F7-0F0344C78FBE}"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503906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E19639D3-DEA8-C440-81F7-0F0344C78FBE}"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209168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824773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3349674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9639D3-DEA8-C440-81F7-0F0344C78FBE}" type="datetimeFigureOut">
              <a:rPr lang="en-US" smtClean="0"/>
              <a:t>2/22/2017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02937-E099-AA4F-9058-3F48D7586F09}" type="slidenum">
              <a:rPr lang="en-US" smtClean="0"/>
              <a:t>‹#›</a:t>
            </a:fld>
            <a:endParaRPr lang="en-US"/>
          </a:p>
        </p:txBody>
      </p:sp>
    </p:spTree>
    <p:extLst>
      <p:ext uri="{BB962C8B-B14F-4D97-AF65-F5344CB8AC3E}">
        <p14:creationId xmlns:p14="http://schemas.microsoft.com/office/powerpoint/2010/main" val="3496943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AIB_SUNUM_ARKAPLAN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6" name="TextBox 5"/>
          <p:cNvSpPr txBox="1"/>
          <p:nvPr/>
        </p:nvSpPr>
        <p:spPr>
          <a:xfrm>
            <a:off x="1104900" y="1629725"/>
            <a:ext cx="6637867" cy="4524315"/>
          </a:xfrm>
          <a:prstGeom prst="rect">
            <a:avLst/>
          </a:prstGeom>
          <a:noFill/>
        </p:spPr>
        <p:txBody>
          <a:bodyPr wrap="square" rtlCol="0">
            <a:spAutoFit/>
          </a:bodyPr>
          <a:lstStyle/>
          <a:p>
            <a:r>
              <a:rPr lang="tr-TR" sz="4400" b="1" dirty="0" smtClean="0">
                <a:effectLst>
                  <a:outerShdw blurRad="38100" dist="38100" dir="2700000" algn="tl">
                    <a:srgbClr val="C0C0C0"/>
                  </a:outerShdw>
                </a:effectLst>
                <a:latin typeface="Calibri" pitchFamily="34" charset="0"/>
              </a:rPr>
              <a:t>Orta Anadolu İhracatçı Birlikleri Genel Sekreterliği</a:t>
            </a:r>
            <a:r>
              <a:rPr lang="tr-TR" sz="4400" b="1" dirty="0" smtClean="0">
                <a:effectLst>
                  <a:outerShdw blurRad="38100" dist="38100" dir="2700000" algn="tl">
                    <a:srgbClr val="C0C0C0"/>
                  </a:outerShdw>
                </a:effectLst>
              </a:rPr>
              <a:t/>
            </a:r>
            <a:br>
              <a:rPr lang="tr-TR" sz="44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2800" b="1" dirty="0" smtClean="0">
                <a:effectLst>
                  <a:outerShdw blurRad="38100" dist="38100" dir="2700000" algn="tl">
                    <a:srgbClr val="C0C0C0"/>
                  </a:outerShdw>
                </a:effectLst>
                <a:latin typeface="Calibri" pitchFamily="34" charset="0"/>
              </a:rPr>
              <a:t>İhracata Yönelik Devlet Yardımları </a:t>
            </a:r>
            <a:br>
              <a:rPr lang="tr-TR" sz="2800" b="1" dirty="0" smtClean="0">
                <a:effectLst>
                  <a:outerShdw blurRad="38100" dist="38100" dir="2700000" algn="tl">
                    <a:srgbClr val="C0C0C0"/>
                  </a:outerShdw>
                </a:effectLst>
                <a:latin typeface="Calibri" pitchFamily="34" charset="0"/>
              </a:rPr>
            </a:br>
            <a:r>
              <a:rPr lang="tr-TR" sz="2800" b="1" dirty="0" smtClean="0">
                <a:effectLst>
                  <a:outerShdw blurRad="38100" dist="38100" dir="2700000" algn="tl">
                    <a:srgbClr val="C0C0C0"/>
                  </a:outerShdw>
                </a:effectLst>
                <a:latin typeface="Calibri" pitchFamily="34" charset="0"/>
              </a:rPr>
              <a:t>Şube Müdürlüğü</a:t>
            </a:r>
            <a:endParaRPr lang="en-US" sz="4400" dirty="0">
              <a:latin typeface="Trajan Pro"/>
              <a:cs typeface="Trajan Pro"/>
            </a:endParaRPr>
          </a:p>
        </p:txBody>
      </p:sp>
      <p:sp>
        <p:nvSpPr>
          <p:cNvPr id="7" name="TextBox 6"/>
          <p:cNvSpPr txBox="1"/>
          <p:nvPr/>
        </p:nvSpPr>
        <p:spPr>
          <a:xfrm>
            <a:off x="0" y="6372200"/>
            <a:ext cx="9144000" cy="430887"/>
          </a:xfrm>
          <a:prstGeom prst="rect">
            <a:avLst/>
          </a:prstGeom>
          <a:noFill/>
        </p:spPr>
        <p:txBody>
          <a:bodyPr wrap="square" rtlCol="0">
            <a:spAutoFit/>
          </a:bodyPr>
          <a:lstStyle/>
          <a:p>
            <a:pPr algn="ctr"/>
            <a:r>
              <a:rPr lang="tr-TR" sz="1200" b="1" dirty="0" smtClean="0">
                <a:latin typeface="Trajan Pro"/>
                <a:cs typeface="Trajan Pro"/>
              </a:rPr>
              <a:t>2017</a:t>
            </a:r>
          </a:p>
          <a:p>
            <a:pPr algn="ctr"/>
            <a:endParaRPr lang="en-US" sz="1000" dirty="0">
              <a:latin typeface="Trajan Pro"/>
              <a:cs typeface="Trajan Pro"/>
            </a:endParaRPr>
          </a:p>
        </p:txBody>
      </p:sp>
    </p:spTree>
    <p:extLst>
      <p:ext uri="{BB962C8B-B14F-4D97-AF65-F5344CB8AC3E}">
        <p14:creationId xmlns:p14="http://schemas.microsoft.com/office/powerpoint/2010/main" val="3400138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3" name="Rectangle 2"/>
          <p:cNvSpPr/>
          <p:nvPr/>
        </p:nvSpPr>
        <p:spPr>
          <a:xfrm>
            <a:off x="1587500" y="2027535"/>
            <a:ext cx="5270500" cy="2800767"/>
          </a:xfrm>
          <a:prstGeom prst="rect">
            <a:avLst/>
          </a:prstGeom>
        </p:spPr>
        <p:txBody>
          <a:bodyPr wrap="square">
            <a:spAutoFit/>
          </a:bodyPr>
          <a:lstStyle/>
          <a:p>
            <a:pPr algn="ctr"/>
            <a:r>
              <a:rPr lang="tr-TR" sz="4400" b="1" dirty="0" smtClean="0">
                <a:latin typeface="Calibri" pitchFamily="34" charset="0"/>
              </a:rPr>
              <a:t>PAZARA GİRİŞ BELGELERİNİN </a:t>
            </a:r>
            <a:r>
              <a:rPr lang="tr-TR" sz="4400" b="1" dirty="0">
                <a:latin typeface="Calibri" pitchFamily="34" charset="0"/>
              </a:rPr>
              <a:t>DESTEKLENMESİ</a:t>
            </a:r>
          </a:p>
          <a:p>
            <a:pPr algn="ctr"/>
            <a:r>
              <a:rPr lang="tr-TR" sz="4400" b="1" dirty="0" smtClean="0">
                <a:latin typeface="Calibri" pitchFamily="34" charset="0"/>
                <a:ea typeface="Batang" pitchFamily="18" charset="-127"/>
                <a:cs typeface="Calibri" pitchFamily="34" charset="0"/>
              </a:rPr>
              <a:t>(2014/8 </a:t>
            </a:r>
            <a:r>
              <a:rPr lang="tr-TR" sz="4400" b="1" dirty="0">
                <a:latin typeface="Calibri" pitchFamily="34" charset="0"/>
                <a:ea typeface="Batang" pitchFamily="18" charset="-127"/>
                <a:cs typeface="Calibri" pitchFamily="34" charset="0"/>
              </a:rPr>
              <a:t>Sayılı </a:t>
            </a:r>
            <a:r>
              <a:rPr lang="tr-TR" sz="4400" b="1" dirty="0" smtClean="0">
                <a:latin typeface="Calibri" pitchFamily="34" charset="0"/>
                <a:ea typeface="Batang" pitchFamily="18" charset="-127"/>
                <a:cs typeface="Calibri" pitchFamily="34" charset="0"/>
              </a:rPr>
              <a:t>Karar)</a:t>
            </a:r>
            <a:endParaRPr lang="tr-TR" sz="4400" b="1" dirty="0">
              <a:latin typeface="Calibri" pitchFamily="34" charset="0"/>
              <a:ea typeface="Batang" pitchFamily="18" charset="-127"/>
              <a:cs typeface="Calibri" pitchFamily="34" charset="0"/>
            </a:endParaRPr>
          </a:p>
        </p:txBody>
      </p:sp>
    </p:spTree>
    <p:extLst>
      <p:ext uri="{BB962C8B-B14F-4D97-AF65-F5344CB8AC3E}">
        <p14:creationId xmlns:p14="http://schemas.microsoft.com/office/powerpoint/2010/main" val="379015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828799" y="584200"/>
            <a:ext cx="6750033" cy="369332"/>
          </a:xfrm>
          <a:prstGeom prst="rect">
            <a:avLst/>
          </a:prstGeom>
          <a:noFill/>
        </p:spPr>
        <p:txBody>
          <a:bodyPr wrap="square" rtlCol="0">
            <a:spAutoFit/>
          </a:bodyPr>
          <a:lstStyle/>
          <a:p>
            <a:pPr algn="r"/>
            <a:r>
              <a:rPr lang="tr-TR" b="1" dirty="0" smtClean="0">
                <a:latin typeface="Calibri" pitchFamily="34" charset="0"/>
              </a:rPr>
              <a:t>KİMLER YARARLANABİLİR?</a:t>
            </a:r>
            <a:endParaRPr lang="en-US" dirty="0">
              <a:latin typeface="Trajan Pro"/>
              <a:cs typeface="Trajan Pro"/>
            </a:endParaRPr>
          </a:p>
        </p:txBody>
      </p:sp>
      <p:sp>
        <p:nvSpPr>
          <p:cNvPr id="3" name="Rectangle 2"/>
          <p:cNvSpPr/>
          <p:nvPr/>
        </p:nvSpPr>
        <p:spPr>
          <a:xfrm>
            <a:off x="457200" y="2274838"/>
            <a:ext cx="8121632" cy="1815882"/>
          </a:xfrm>
          <a:prstGeom prst="rect">
            <a:avLst/>
          </a:prstGeom>
        </p:spPr>
        <p:txBody>
          <a:bodyPr wrap="square">
            <a:spAutoFit/>
          </a:bodyPr>
          <a:lstStyle/>
          <a:p>
            <a:pPr algn="just"/>
            <a:r>
              <a:rPr lang="tr-TR" sz="2800" b="1" dirty="0" smtClean="0">
                <a:latin typeface="Calibri" pitchFamily="34" charset="0"/>
              </a:rPr>
              <a:t>Türkiye’de yerleşik  Türk </a:t>
            </a:r>
            <a:r>
              <a:rPr lang="tr-TR" sz="2800" b="1" dirty="0">
                <a:latin typeface="Calibri" pitchFamily="34" charset="0"/>
              </a:rPr>
              <a:t>Ticaret </a:t>
            </a:r>
            <a:r>
              <a:rPr lang="tr-TR" sz="2800" b="1" dirty="0" smtClean="0">
                <a:latin typeface="Calibri" pitchFamily="34" charset="0"/>
              </a:rPr>
              <a:t>Kanunu hükümlerine göre kurulan şirketler, (kollektif</a:t>
            </a:r>
            <a:r>
              <a:rPr lang="tr-TR" sz="2800" b="1" dirty="0">
                <a:latin typeface="Calibri" pitchFamily="34" charset="0"/>
              </a:rPr>
              <a:t>, komandit, anonim, limited ve kooperatif </a:t>
            </a:r>
            <a:r>
              <a:rPr lang="tr-TR" sz="2800" b="1" dirty="0" smtClean="0">
                <a:latin typeface="Calibri" pitchFamily="34" charset="0"/>
              </a:rPr>
              <a:t>şirketleri) bu </a:t>
            </a:r>
            <a:r>
              <a:rPr lang="tr-TR" sz="2800" b="1" dirty="0">
                <a:latin typeface="Calibri" pitchFamily="34" charset="0"/>
              </a:rPr>
              <a:t>destekten yararlanabilir. </a:t>
            </a:r>
          </a:p>
        </p:txBody>
      </p:sp>
    </p:spTree>
    <p:extLst>
      <p:ext uri="{BB962C8B-B14F-4D97-AF65-F5344CB8AC3E}">
        <p14:creationId xmlns:p14="http://schemas.microsoft.com/office/powerpoint/2010/main" val="36170023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828798" y="616466"/>
            <a:ext cx="6750033" cy="369332"/>
          </a:xfrm>
          <a:prstGeom prst="rect">
            <a:avLst/>
          </a:prstGeom>
          <a:noFill/>
        </p:spPr>
        <p:txBody>
          <a:bodyPr wrap="square" rtlCol="0">
            <a:spAutoFit/>
          </a:bodyPr>
          <a:lstStyle/>
          <a:p>
            <a:pPr algn="r"/>
            <a:r>
              <a:rPr lang="tr-TR" b="1" dirty="0" smtClean="0">
                <a:latin typeface="Calibri" pitchFamily="34" charset="0"/>
              </a:rPr>
              <a:t>DESTEĞİN KAPSAMI VE AMACI</a:t>
            </a:r>
            <a:endParaRPr lang="en-US" dirty="0">
              <a:latin typeface="Trajan Pro"/>
              <a:cs typeface="Trajan Pro"/>
            </a:endParaRPr>
          </a:p>
        </p:txBody>
      </p:sp>
      <p:sp>
        <p:nvSpPr>
          <p:cNvPr id="3" name="Rectangle 2"/>
          <p:cNvSpPr/>
          <p:nvPr/>
        </p:nvSpPr>
        <p:spPr>
          <a:xfrm>
            <a:off x="415635" y="1658559"/>
            <a:ext cx="8121632" cy="3539430"/>
          </a:xfrm>
          <a:prstGeom prst="rect">
            <a:avLst/>
          </a:prstGeom>
        </p:spPr>
        <p:txBody>
          <a:bodyPr wrap="square">
            <a:spAutoFit/>
          </a:bodyPr>
          <a:lstStyle/>
          <a:p>
            <a:pPr algn="just"/>
            <a:r>
              <a:rPr lang="tr-TR" sz="2800" b="1" dirty="0" smtClean="0">
                <a:latin typeface="Calibri" pitchFamily="34" charset="0"/>
              </a:rPr>
              <a:t>Şirketler tarafından çevre, kalite ve insan sağlığına yönelik teknik mevzuata uyum sağlanabilmesini teminen akredite kuruluşlardan alınan yurt dışı pazara giriş belgelerinin belgelendirme işlemleri ile şirketlerin küresel tedarik zincirine daha etkin bir tedarikçi olarak katılımlarını sağlamak için ara malı üretim ve ihracat yetkinliklerinin artırılmasına yönelik gerçekleştirilen harcamaları desteklenmektedir.</a:t>
            </a:r>
            <a:endParaRPr lang="tr-TR" sz="2800" b="1" dirty="0">
              <a:latin typeface="Calibri" pitchFamily="34" charset="0"/>
            </a:endParaRPr>
          </a:p>
        </p:txBody>
      </p:sp>
    </p:spTree>
    <p:extLst>
      <p:ext uri="{BB962C8B-B14F-4D97-AF65-F5344CB8AC3E}">
        <p14:creationId xmlns:p14="http://schemas.microsoft.com/office/powerpoint/2010/main" val="9452327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523220"/>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82699" y="696450"/>
            <a:ext cx="6902433" cy="646331"/>
          </a:xfrm>
          <a:prstGeom prst="rect">
            <a:avLst/>
          </a:prstGeom>
          <a:noFill/>
        </p:spPr>
        <p:txBody>
          <a:bodyPr wrap="square" rtlCol="0">
            <a:spAutoFit/>
          </a:bodyPr>
          <a:lstStyle/>
          <a:p>
            <a:pPr algn="r"/>
            <a:r>
              <a:rPr lang="tr-TR" b="1" dirty="0" smtClean="0">
                <a:latin typeface="Calibri" pitchFamily="34" charset="0"/>
              </a:rPr>
              <a:t>PAZARA GİRİŞ BELGELERİ DESTEĞİ </a:t>
            </a:r>
            <a:br>
              <a:rPr lang="tr-TR" b="1" dirty="0" smtClean="0">
                <a:latin typeface="Calibri" pitchFamily="34" charset="0"/>
              </a:rPr>
            </a:br>
            <a:r>
              <a:rPr lang="tr-TR" b="1" dirty="0" smtClean="0">
                <a:latin typeface="Calibri" pitchFamily="34" charset="0"/>
              </a:rPr>
              <a:t>              </a:t>
            </a:r>
            <a:endParaRPr lang="en-US" dirty="0">
              <a:latin typeface="Trajan Pro"/>
              <a:cs typeface="Trajan Pro"/>
            </a:endParaRPr>
          </a:p>
        </p:txBody>
      </p:sp>
      <p:sp>
        <p:nvSpPr>
          <p:cNvPr id="3" name="Rectangle 2"/>
          <p:cNvSpPr/>
          <p:nvPr/>
        </p:nvSpPr>
        <p:spPr>
          <a:xfrm>
            <a:off x="381000" y="1166843"/>
            <a:ext cx="8197832" cy="5386090"/>
          </a:xfrm>
          <a:prstGeom prst="rect">
            <a:avLst/>
          </a:prstGeom>
        </p:spPr>
        <p:txBody>
          <a:bodyPr wrap="square">
            <a:spAutoFit/>
          </a:bodyPr>
          <a:lstStyle/>
          <a:p>
            <a:pPr algn="just"/>
            <a:r>
              <a:rPr lang="tr-TR" sz="2000" b="1" dirty="0">
                <a:latin typeface="Calibri" pitchFamily="34" charset="0"/>
              </a:rPr>
              <a:t>Destek kapsamındaki </a:t>
            </a:r>
            <a:r>
              <a:rPr lang="tr-TR" sz="2000" b="1" dirty="0" smtClean="0">
                <a:latin typeface="Calibri" pitchFamily="34" charset="0"/>
              </a:rPr>
              <a:t>Pazara Giriş Belgeleri </a:t>
            </a:r>
            <a:r>
              <a:rPr lang="tr-TR" sz="2000" b="1" dirty="0">
                <a:latin typeface="Calibri" pitchFamily="34" charset="0"/>
              </a:rPr>
              <a:t>Listesinde yer alan </a:t>
            </a:r>
            <a:r>
              <a:rPr lang="tr-TR" sz="2000" b="1" dirty="0" smtClean="0">
                <a:latin typeface="Calibri" pitchFamily="34" charset="0"/>
              </a:rPr>
              <a:t>belgelerin </a:t>
            </a:r>
            <a:r>
              <a:rPr lang="tr-TR" sz="2000" b="1" dirty="0">
                <a:latin typeface="Calibri" pitchFamily="34" charset="0"/>
              </a:rPr>
              <a:t>alım giderleri %50 oranında </a:t>
            </a:r>
            <a:r>
              <a:rPr lang="tr-TR" sz="2000" b="1" dirty="0" smtClean="0">
                <a:latin typeface="Calibri" pitchFamily="34" charset="0"/>
              </a:rPr>
              <a:t>şirket başına yıllık en fazla 250.000 USD kadar desteklenir.</a:t>
            </a:r>
            <a:endParaRPr lang="tr-TR" sz="2000" b="1" dirty="0">
              <a:latin typeface="Calibri" pitchFamily="34" charset="0"/>
            </a:endParaRPr>
          </a:p>
          <a:p>
            <a:endParaRPr lang="tr-TR" sz="2000" b="1" dirty="0">
              <a:latin typeface="Calibri" pitchFamily="34" charset="0"/>
            </a:endParaRPr>
          </a:p>
          <a:p>
            <a:pPr>
              <a:buFont typeface="Wingdings" pitchFamily="2" charset="2"/>
              <a:buChar char="v"/>
            </a:pPr>
            <a:r>
              <a:rPr lang="tr-TR" sz="2000" b="1" u="sng" dirty="0" smtClean="0">
                <a:latin typeface="Calibri" pitchFamily="34" charset="0"/>
              </a:rPr>
              <a:t>Desteklenen Gider Kalemleri:</a:t>
            </a:r>
            <a:endParaRPr lang="tr-TR" sz="2000" b="1" u="sng" dirty="0">
              <a:latin typeface="Calibri" pitchFamily="34" charset="0"/>
            </a:endParaRPr>
          </a:p>
          <a:p>
            <a:r>
              <a:rPr lang="tr-TR" sz="2000" b="1" dirty="0">
                <a:latin typeface="Calibri" pitchFamily="34" charset="0"/>
              </a:rPr>
              <a:t>a) Müracaat ve doküman inceleme giderleri </a:t>
            </a:r>
          </a:p>
          <a:p>
            <a:r>
              <a:rPr lang="tr-TR" sz="2000" b="1" dirty="0">
                <a:latin typeface="Calibri" pitchFamily="34" charset="0"/>
              </a:rPr>
              <a:t>b) Belgelendirme tetkik giderleri</a:t>
            </a:r>
          </a:p>
          <a:p>
            <a:r>
              <a:rPr lang="tr-TR" sz="2000" b="1" dirty="0">
                <a:latin typeface="Calibri" pitchFamily="34" charset="0"/>
              </a:rPr>
              <a:t>c) İlk yıla ait belge kullanım ücreti </a:t>
            </a:r>
          </a:p>
          <a:p>
            <a:r>
              <a:rPr lang="tr-TR" sz="2000" b="1" dirty="0" smtClean="0">
                <a:latin typeface="Calibri" pitchFamily="34" charset="0"/>
              </a:rPr>
              <a:t>ç) Test/analiz raporu giderleri </a:t>
            </a:r>
            <a:endParaRPr lang="tr-TR" sz="2000" b="1" dirty="0">
              <a:latin typeface="Calibri" pitchFamily="34" charset="0"/>
            </a:endParaRPr>
          </a:p>
          <a:p>
            <a:r>
              <a:rPr lang="tr-TR" sz="2000" b="1" dirty="0" smtClean="0">
                <a:latin typeface="Calibri" pitchFamily="34" charset="0"/>
              </a:rPr>
              <a:t>d) Zorunlu kayıt ücretleri</a:t>
            </a:r>
          </a:p>
          <a:p>
            <a:r>
              <a:rPr lang="tr-TR" sz="2000" b="1" dirty="0" smtClean="0">
                <a:latin typeface="Calibri" pitchFamily="34" charset="0"/>
              </a:rPr>
              <a:t>e) Tarım ürünleri analizine ilişkin sağlık sertifika ücreti</a:t>
            </a:r>
          </a:p>
          <a:p>
            <a:r>
              <a:rPr lang="tr-TR" sz="2000" b="1" dirty="0" smtClean="0">
                <a:latin typeface="Calibri" pitchFamily="34" charset="0"/>
              </a:rPr>
              <a:t>f) Tarım ürünleri analizine ilişkin akreditasyon ücreti.</a:t>
            </a:r>
          </a:p>
          <a:p>
            <a:endParaRPr lang="tr-TR" sz="2000" b="1" dirty="0" smtClean="0">
              <a:latin typeface="Calibri" pitchFamily="34" charset="0"/>
            </a:endParaRPr>
          </a:p>
          <a:p>
            <a:r>
              <a:rPr lang="tr-TR" sz="2000" b="1" dirty="0" smtClean="0">
                <a:latin typeface="Calibri" pitchFamily="34" charset="0"/>
                <a:cs typeface="Calibri" pitchFamily="34" charset="0"/>
              </a:rPr>
              <a:t>*Sağlık </a:t>
            </a:r>
            <a:r>
              <a:rPr lang="tr-TR" sz="2000" b="1" dirty="0">
                <a:latin typeface="Calibri" pitchFamily="34" charset="0"/>
                <a:cs typeface="Calibri" pitchFamily="34" charset="0"/>
              </a:rPr>
              <a:t>sertifikası ile ilişkilendirilemeyen tarım analiz </a:t>
            </a:r>
            <a:r>
              <a:rPr lang="tr-TR" sz="2000" b="1" dirty="0" smtClean="0">
                <a:latin typeface="Calibri" pitchFamily="34" charset="0"/>
                <a:cs typeface="Calibri" pitchFamily="34" charset="0"/>
              </a:rPr>
              <a:t>raporları, tarım analiz raporları ile ilişkilendirilmeyen sağlık sertifikaları destek </a:t>
            </a:r>
            <a:r>
              <a:rPr lang="tr-TR" sz="2000" b="1" dirty="0">
                <a:latin typeface="Calibri" pitchFamily="34" charset="0"/>
                <a:cs typeface="Calibri" pitchFamily="34" charset="0"/>
              </a:rPr>
              <a:t>kapsamında değerlendirilmez.</a:t>
            </a:r>
          </a:p>
          <a:p>
            <a:endParaRPr lang="tr-TR" sz="2400" b="1" dirty="0">
              <a:latin typeface="Calibri" pitchFamily="34" charset="0"/>
            </a:endParaRPr>
          </a:p>
        </p:txBody>
      </p:sp>
    </p:spTree>
    <p:extLst>
      <p:ext uri="{BB962C8B-B14F-4D97-AF65-F5344CB8AC3E}">
        <p14:creationId xmlns:p14="http://schemas.microsoft.com/office/powerpoint/2010/main" val="41869475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14"/>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923330"/>
          </a:xfrm>
          <a:prstGeom prst="rect">
            <a:avLst/>
          </a:prstGeom>
          <a:noFill/>
        </p:spPr>
        <p:txBody>
          <a:bodyPr wrap="square" rtlCol="0">
            <a:spAutoFit/>
          </a:bodyPr>
          <a:lstStyle/>
          <a:p>
            <a:pPr algn="r"/>
            <a:r>
              <a:rPr lang="tr-TR" b="1" dirty="0">
                <a:latin typeface="Calibri" pitchFamily="34" charset="0"/>
              </a:rPr>
              <a:t>PAZARA GİRİŞ BELGELERİ DESTEĞİ </a:t>
            </a:r>
            <a:r>
              <a:rPr lang="tr-TR" b="1" dirty="0" smtClean="0">
                <a:latin typeface="Calibri" pitchFamily="34" charset="0"/>
              </a:rPr>
              <a:t> </a:t>
            </a:r>
            <a:r>
              <a:rPr lang="tr-TR" b="1" dirty="0">
                <a:latin typeface="Calibri" pitchFamily="34" charset="0"/>
              </a:rPr>
              <a:t/>
            </a:r>
            <a:br>
              <a:rPr lang="tr-TR" b="1" dirty="0">
                <a:latin typeface="Calibri" pitchFamily="34" charset="0"/>
              </a:rPr>
            </a:br>
            <a:r>
              <a:rPr lang="tr-TR" b="1" dirty="0">
                <a:latin typeface="Calibri" pitchFamily="34" charset="0"/>
              </a:rPr>
              <a:t>              </a:t>
            </a:r>
            <a:endParaRPr lang="en-US" dirty="0">
              <a:latin typeface="Trajan Pro"/>
              <a:cs typeface="Trajan Pro"/>
            </a:endParaRPr>
          </a:p>
          <a:p>
            <a:pPr algn="r"/>
            <a:endParaRPr lang="en-US" dirty="0">
              <a:latin typeface="Trajan Pro"/>
              <a:cs typeface="Trajan Pro"/>
            </a:endParaRPr>
          </a:p>
        </p:txBody>
      </p:sp>
      <p:sp>
        <p:nvSpPr>
          <p:cNvPr id="3" name="Rectangle 2"/>
          <p:cNvSpPr/>
          <p:nvPr/>
        </p:nvSpPr>
        <p:spPr>
          <a:xfrm>
            <a:off x="406398" y="738644"/>
            <a:ext cx="8172433" cy="5047536"/>
          </a:xfrm>
          <a:prstGeom prst="rect">
            <a:avLst/>
          </a:prstGeom>
        </p:spPr>
        <p:txBody>
          <a:bodyPr wrap="square">
            <a:spAutoFit/>
          </a:bodyPr>
          <a:lstStyle/>
          <a:p>
            <a:endParaRPr lang="tr-TR" b="1" dirty="0" smtClean="0">
              <a:latin typeface="Calibri" pitchFamily="34" charset="0"/>
            </a:endParaRPr>
          </a:p>
          <a:p>
            <a:endParaRPr lang="tr-TR" b="1" dirty="0">
              <a:latin typeface="Calibri" pitchFamily="34" charset="0"/>
            </a:endParaRPr>
          </a:p>
          <a:p>
            <a:r>
              <a:rPr lang="tr-TR" sz="2200" b="1" dirty="0" smtClean="0">
                <a:latin typeface="Calibri" pitchFamily="34" charset="0"/>
              </a:rPr>
              <a:t>Desteklenmeyen Gider Kalemleri: </a:t>
            </a:r>
            <a:endParaRPr lang="tr-TR" sz="2200" b="1" dirty="0">
              <a:latin typeface="Calibri" pitchFamily="34" charset="0"/>
            </a:endParaRPr>
          </a:p>
          <a:p>
            <a:r>
              <a:rPr lang="tr-TR" sz="2200" b="1" dirty="0" smtClean="0">
                <a:latin typeface="Calibri" pitchFamily="34" charset="0"/>
              </a:rPr>
              <a:t>a) Eğitim </a:t>
            </a:r>
            <a:r>
              <a:rPr lang="tr-TR" sz="2200" b="1" dirty="0">
                <a:latin typeface="Calibri" pitchFamily="34" charset="0"/>
              </a:rPr>
              <a:t>ve danışmanlık hizmetleri</a:t>
            </a:r>
            <a:br>
              <a:rPr lang="tr-TR" sz="2200" b="1" dirty="0">
                <a:latin typeface="Calibri" pitchFamily="34" charset="0"/>
              </a:rPr>
            </a:br>
            <a:r>
              <a:rPr lang="tr-TR" sz="2200" b="1" dirty="0">
                <a:latin typeface="Calibri" pitchFamily="34" charset="0"/>
              </a:rPr>
              <a:t>b) Yol masrafları</a:t>
            </a:r>
            <a:br>
              <a:rPr lang="tr-TR" sz="2200" b="1" dirty="0">
                <a:latin typeface="Calibri" pitchFamily="34" charset="0"/>
              </a:rPr>
            </a:br>
            <a:r>
              <a:rPr lang="tr-TR" sz="2200" b="1" dirty="0">
                <a:latin typeface="Calibri" pitchFamily="34" charset="0"/>
              </a:rPr>
              <a:t>c) Gözetim </a:t>
            </a:r>
            <a:r>
              <a:rPr lang="tr-TR" sz="2200" b="1" dirty="0" smtClean="0">
                <a:latin typeface="Calibri" pitchFamily="34" charset="0"/>
              </a:rPr>
              <a:t>bedeli</a:t>
            </a:r>
          </a:p>
          <a:p>
            <a:r>
              <a:rPr lang="tr-TR" sz="2200" b="1" dirty="0" smtClean="0">
                <a:latin typeface="Calibri" pitchFamily="34" charset="0"/>
              </a:rPr>
              <a:t>ç)Tarım ürünlerine ilişkin muayene ücretleri</a:t>
            </a:r>
            <a:r>
              <a:rPr lang="tr-TR" sz="2200" b="1" dirty="0">
                <a:latin typeface="Calibri" pitchFamily="34" charset="0"/>
              </a:rPr>
              <a:t/>
            </a:r>
            <a:br>
              <a:rPr lang="tr-TR" sz="2200" b="1" dirty="0">
                <a:latin typeface="Calibri" pitchFamily="34" charset="0"/>
              </a:rPr>
            </a:br>
            <a:r>
              <a:rPr lang="tr-TR" sz="2200" b="1" dirty="0">
                <a:latin typeface="Calibri" pitchFamily="34" charset="0"/>
              </a:rPr>
              <a:t/>
            </a:r>
            <a:br>
              <a:rPr lang="tr-TR" sz="2200" b="1" dirty="0">
                <a:latin typeface="Calibri" pitchFamily="34" charset="0"/>
              </a:rPr>
            </a:br>
            <a:r>
              <a:rPr lang="tr-TR" sz="2200" b="1" dirty="0" smtClean="0">
                <a:latin typeface="Calibri" pitchFamily="34" charset="0"/>
              </a:rPr>
              <a:t>Sistem belge ve sertifikası dışında uluslararası </a:t>
            </a:r>
            <a:r>
              <a:rPr lang="tr-TR" sz="2200" b="1" dirty="0">
                <a:latin typeface="Calibri" pitchFamily="34" charset="0"/>
              </a:rPr>
              <a:t>Belge/Sertifika ve Raporların  yenileme giderleri bir önceki belge/sertifikanın geçerli olduğu tarih aralığında adına belge düzenlenen şirket veya organik bağı bulunan şirket tarafından ihracat gerçekleştirildiğinin tevsiki </a:t>
            </a:r>
            <a:r>
              <a:rPr lang="tr-TR" sz="2200" b="1" dirty="0" smtClean="0">
                <a:latin typeface="Calibri" pitchFamily="34" charset="0"/>
              </a:rPr>
              <a:t>halinde desteklenebilir</a:t>
            </a:r>
            <a:r>
              <a:rPr lang="tr-TR" sz="2200" b="1" dirty="0">
                <a:latin typeface="Calibri" pitchFamily="34" charset="0"/>
              </a:rPr>
              <a:t>.</a:t>
            </a:r>
            <a:br>
              <a:rPr lang="tr-TR" sz="2200" b="1" dirty="0">
                <a:latin typeface="Calibri" pitchFamily="34" charset="0"/>
              </a:rPr>
            </a:br>
            <a:r>
              <a:rPr lang="tr-TR" sz="2200" b="1" dirty="0">
                <a:latin typeface="Calibri" pitchFamily="34" charset="0"/>
              </a:rPr>
              <a:t/>
            </a:r>
            <a:br>
              <a:rPr lang="tr-TR" sz="2200" b="1" dirty="0">
                <a:latin typeface="Calibri" pitchFamily="34" charset="0"/>
              </a:rPr>
            </a:br>
            <a:endParaRPr lang="tr-TR" sz="2200" b="1" dirty="0">
              <a:latin typeface="Calibri" pitchFamily="34" charset="0"/>
            </a:endParaRPr>
          </a:p>
        </p:txBody>
      </p:sp>
    </p:spTree>
    <p:extLst>
      <p:ext uri="{BB962C8B-B14F-4D97-AF65-F5344CB8AC3E}">
        <p14:creationId xmlns:p14="http://schemas.microsoft.com/office/powerpoint/2010/main" val="21075268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923330"/>
          </a:xfrm>
          <a:prstGeom prst="rect">
            <a:avLst/>
          </a:prstGeom>
          <a:noFill/>
        </p:spPr>
        <p:txBody>
          <a:bodyPr wrap="square" rtlCol="0">
            <a:spAutoFit/>
          </a:bodyPr>
          <a:lstStyle/>
          <a:p>
            <a:pPr algn="r"/>
            <a:r>
              <a:rPr lang="tr-TR" b="1" dirty="0" smtClean="0">
                <a:latin typeface="Calibri" pitchFamily="34" charset="0"/>
              </a:rPr>
              <a:t>PAZARA GİRİŞ BELGELERİ DESTEĞİ </a:t>
            </a:r>
            <a:r>
              <a:rPr lang="tr-TR" b="1" dirty="0">
                <a:latin typeface="Calibri" pitchFamily="34" charset="0"/>
              </a:rPr>
              <a:t/>
            </a:r>
            <a:br>
              <a:rPr lang="tr-TR" b="1" dirty="0">
                <a:latin typeface="Calibri" pitchFamily="34" charset="0"/>
              </a:rPr>
            </a:br>
            <a:r>
              <a:rPr lang="tr-TR" b="1" dirty="0">
                <a:latin typeface="Calibri" pitchFamily="34" charset="0"/>
              </a:rPr>
              <a:t>              </a:t>
            </a:r>
            <a:endParaRPr lang="en-US" dirty="0">
              <a:latin typeface="Trajan Pro"/>
              <a:cs typeface="Trajan Pro"/>
            </a:endParaRPr>
          </a:p>
          <a:p>
            <a:pPr algn="r"/>
            <a:endParaRPr lang="en-US" dirty="0">
              <a:latin typeface="Trajan Pro"/>
              <a:cs typeface="Trajan Pro"/>
            </a:endParaRPr>
          </a:p>
        </p:txBody>
      </p:sp>
      <p:sp>
        <p:nvSpPr>
          <p:cNvPr id="3" name="Rectangle 2"/>
          <p:cNvSpPr/>
          <p:nvPr/>
        </p:nvSpPr>
        <p:spPr>
          <a:xfrm>
            <a:off x="406398" y="751344"/>
            <a:ext cx="8172433" cy="7294305"/>
          </a:xfrm>
          <a:prstGeom prst="rect">
            <a:avLst/>
          </a:prstGeom>
        </p:spPr>
        <p:txBody>
          <a:bodyPr wrap="square">
            <a:spAutoFit/>
          </a:bodyPr>
          <a:lstStyle/>
          <a:p>
            <a:endParaRPr lang="tr-TR" b="1" dirty="0" smtClean="0">
              <a:latin typeface="Calibri" pitchFamily="34" charset="0"/>
            </a:endParaRPr>
          </a:p>
          <a:p>
            <a:endParaRPr lang="tr-TR" b="1" dirty="0">
              <a:latin typeface="Calibri" pitchFamily="34" charset="0"/>
            </a:endParaRPr>
          </a:p>
          <a:p>
            <a:pPr algn="just"/>
            <a:r>
              <a:rPr lang="tr-TR" sz="2400" b="1" dirty="0" smtClean="0">
                <a:latin typeface="Calibri" pitchFamily="34" charset="0"/>
              </a:rPr>
              <a:t>Aşağıda belirtilen koşulları sağlayan şirket organik bağı bulunan şirket olarak kabul edilir:</a:t>
            </a:r>
          </a:p>
          <a:p>
            <a:endParaRPr lang="tr-TR" sz="2400" b="1" dirty="0" smtClean="0">
              <a:latin typeface="Calibri" pitchFamily="34" charset="0"/>
            </a:endParaRPr>
          </a:p>
          <a:p>
            <a:pPr marL="457200" indent="-457200">
              <a:buAutoNum type="alphaLcParenR"/>
            </a:pPr>
            <a:r>
              <a:rPr lang="tr-TR" sz="2400" b="1" dirty="0" smtClean="0">
                <a:latin typeface="Calibri" pitchFamily="34" charset="0"/>
              </a:rPr>
              <a:t>Destek başvurusunda bulunan şirketin en az %51 oranında ortak olduğu şirket,</a:t>
            </a:r>
          </a:p>
          <a:p>
            <a:pPr marL="457200" indent="-457200">
              <a:buAutoNum type="alphaLcParenR"/>
            </a:pPr>
            <a:endParaRPr lang="tr-TR" sz="2400" b="1" dirty="0" smtClean="0">
              <a:latin typeface="Calibri" pitchFamily="34" charset="0"/>
            </a:endParaRPr>
          </a:p>
          <a:p>
            <a:pPr algn="just"/>
            <a:r>
              <a:rPr lang="tr-TR" sz="2400" b="1" dirty="0" smtClean="0">
                <a:latin typeface="Calibri" pitchFamily="34" charset="0"/>
              </a:rPr>
              <a:t>b) Destek başvurusunda bulunan şirket hissesinin en az %51’ine sahip ortak ya da ortakların en az %51 oranında ortak olduğu şirket,</a:t>
            </a:r>
          </a:p>
          <a:p>
            <a:pPr algn="just"/>
            <a:endParaRPr lang="tr-TR" sz="2400" b="1" dirty="0" smtClean="0">
              <a:latin typeface="Calibri" pitchFamily="34" charset="0"/>
            </a:endParaRPr>
          </a:p>
          <a:p>
            <a:pPr algn="just"/>
            <a:r>
              <a:rPr lang="tr-TR" sz="2400" b="1" dirty="0" smtClean="0">
                <a:latin typeface="Calibri" pitchFamily="34" charset="0"/>
              </a:rPr>
              <a:t>c)  Destek başvurusunda bulunan şirketin halka açık bir anonim ortaklık olması halinde halka açık kısım düşülmek suretiyle kalan hissenin en az %51’ine sahip ortakların en az %51 oranında ortak olduğu şirket.</a:t>
            </a:r>
            <a:endParaRPr lang="tr-TR" sz="2400" b="1" dirty="0">
              <a:latin typeface="Calibri" pitchFamily="34" charset="0"/>
            </a:endParaRPr>
          </a:p>
          <a:p>
            <a:endParaRPr lang="tr-TR" sz="2400" b="1" dirty="0" smtClean="0">
              <a:latin typeface="Calibri" pitchFamily="34" charset="0"/>
            </a:endParaRPr>
          </a:p>
          <a:p>
            <a:endParaRPr lang="tr-TR" sz="2400" b="1" dirty="0" smtClean="0">
              <a:latin typeface="Calibri" pitchFamily="34" charset="0"/>
            </a:endParaRPr>
          </a:p>
          <a:p>
            <a:endParaRPr lang="tr-TR" sz="2400" b="1" dirty="0">
              <a:latin typeface="Calibri" pitchFamily="34" charset="0"/>
            </a:endParaRPr>
          </a:p>
          <a:p>
            <a:endParaRPr lang="tr-TR" sz="2400" b="1" dirty="0" smtClean="0">
              <a:latin typeface="Calibri" pitchFamily="34" charset="0"/>
            </a:endParaRPr>
          </a:p>
        </p:txBody>
      </p:sp>
    </p:spTree>
    <p:extLst>
      <p:ext uri="{BB962C8B-B14F-4D97-AF65-F5344CB8AC3E}">
        <p14:creationId xmlns:p14="http://schemas.microsoft.com/office/powerpoint/2010/main" val="10150015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923330"/>
          </a:xfrm>
          <a:prstGeom prst="rect">
            <a:avLst/>
          </a:prstGeom>
          <a:noFill/>
        </p:spPr>
        <p:txBody>
          <a:bodyPr wrap="square" rtlCol="0">
            <a:spAutoFit/>
          </a:bodyPr>
          <a:lstStyle/>
          <a:p>
            <a:pPr algn="r"/>
            <a:r>
              <a:rPr lang="tr-TR" b="1" dirty="0" smtClean="0">
                <a:latin typeface="Calibri" pitchFamily="34" charset="0"/>
              </a:rPr>
              <a:t>PAZARA GİRİŞ BELGELERİ </a:t>
            </a:r>
            <a:r>
              <a:rPr lang="tr-TR" b="1" dirty="0">
                <a:latin typeface="Calibri" pitchFamily="34" charset="0"/>
              </a:rPr>
              <a:t>DESTEĞİ </a:t>
            </a:r>
            <a:br>
              <a:rPr lang="tr-TR" b="1" dirty="0">
                <a:latin typeface="Calibri" pitchFamily="34" charset="0"/>
              </a:rPr>
            </a:br>
            <a:r>
              <a:rPr lang="tr-TR" b="1" dirty="0">
                <a:latin typeface="Calibri" pitchFamily="34" charset="0"/>
              </a:rPr>
              <a:t>              </a:t>
            </a:r>
            <a:endParaRPr lang="en-US" dirty="0">
              <a:latin typeface="Trajan Pro"/>
              <a:cs typeface="Trajan Pro"/>
            </a:endParaRPr>
          </a:p>
          <a:p>
            <a:pPr algn="r"/>
            <a:endParaRPr lang="en-US" dirty="0">
              <a:latin typeface="Trajan Pro"/>
              <a:cs typeface="Trajan Pro"/>
            </a:endParaRPr>
          </a:p>
        </p:txBody>
      </p:sp>
      <p:sp>
        <p:nvSpPr>
          <p:cNvPr id="3" name="Rectangle 2"/>
          <p:cNvSpPr/>
          <p:nvPr/>
        </p:nvSpPr>
        <p:spPr>
          <a:xfrm>
            <a:off x="406398" y="751344"/>
            <a:ext cx="8172433" cy="5078313"/>
          </a:xfrm>
          <a:prstGeom prst="rect">
            <a:avLst/>
          </a:prstGeom>
        </p:spPr>
        <p:txBody>
          <a:bodyPr wrap="square">
            <a:spAutoFit/>
          </a:bodyPr>
          <a:lstStyle/>
          <a:p>
            <a:endParaRPr lang="tr-TR" b="1" dirty="0" smtClean="0">
              <a:latin typeface="Calibri" pitchFamily="34" charset="0"/>
            </a:endParaRPr>
          </a:p>
          <a:p>
            <a:endParaRPr lang="tr-TR" b="1" dirty="0">
              <a:latin typeface="Calibri" pitchFamily="34" charset="0"/>
            </a:endParaRPr>
          </a:p>
          <a:p>
            <a:endParaRPr lang="tr-TR" sz="2400" b="1" dirty="0" smtClean="0">
              <a:latin typeface="Calibri" pitchFamily="34" charset="0"/>
            </a:endParaRPr>
          </a:p>
          <a:p>
            <a:endParaRPr lang="tr-TR" sz="2400" b="1" dirty="0" smtClean="0">
              <a:latin typeface="Calibri" pitchFamily="34" charset="0"/>
            </a:endParaRPr>
          </a:p>
          <a:p>
            <a:pPr algn="just"/>
            <a:r>
              <a:rPr lang="tr-TR" sz="2400" b="1" dirty="0" smtClean="0">
                <a:latin typeface="Calibri" pitchFamily="34" charset="0"/>
              </a:rPr>
              <a:t>Harcamaların, adına belge düzenlenen şirket veya organik bağı bulunan şirket tarafından gerçekleştirilmesi durumunda başvuru destek kapsamında değerlendirilir.</a:t>
            </a:r>
          </a:p>
          <a:p>
            <a:pPr algn="just"/>
            <a:endParaRPr lang="tr-TR" sz="2400" b="1" dirty="0" smtClean="0">
              <a:latin typeface="Calibri" pitchFamily="34" charset="0"/>
            </a:endParaRPr>
          </a:p>
          <a:p>
            <a:endParaRPr lang="tr-TR" sz="2400" b="1" dirty="0">
              <a:latin typeface="Calibri" pitchFamily="34" charset="0"/>
            </a:endParaRPr>
          </a:p>
          <a:p>
            <a:r>
              <a:rPr lang="tr-TR" sz="2400" b="1" dirty="0" smtClean="0">
                <a:latin typeface="Calibri" pitchFamily="34" charset="0"/>
              </a:rPr>
              <a:t>Destek ödemesi her halükarda destek başvurusunda bulunan şirkete yapılır.</a:t>
            </a:r>
          </a:p>
          <a:p>
            <a:endParaRPr lang="tr-TR" sz="2400" b="1" dirty="0" smtClean="0">
              <a:latin typeface="Calibri" pitchFamily="34" charset="0"/>
            </a:endParaRPr>
          </a:p>
          <a:p>
            <a:endParaRPr lang="tr-TR" sz="2400" b="1" dirty="0">
              <a:latin typeface="Calibri" pitchFamily="34" charset="0"/>
            </a:endParaRPr>
          </a:p>
          <a:p>
            <a:endParaRPr lang="tr-TR" sz="2400" b="1" dirty="0" smtClean="0">
              <a:latin typeface="Calibri" pitchFamily="34" charset="0"/>
            </a:endParaRPr>
          </a:p>
        </p:txBody>
      </p:sp>
    </p:spTree>
    <p:extLst>
      <p:ext uri="{BB962C8B-B14F-4D97-AF65-F5344CB8AC3E}">
        <p14:creationId xmlns:p14="http://schemas.microsoft.com/office/powerpoint/2010/main" val="93705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AKREDİTE KURUM VE AKREDİTASYON KURULUŞU </a:t>
            </a:r>
            <a:endParaRPr lang="en-US" dirty="0">
              <a:latin typeface="Trajan Pro"/>
              <a:cs typeface="Trajan Pro"/>
            </a:endParaRPr>
          </a:p>
        </p:txBody>
      </p:sp>
      <p:sp>
        <p:nvSpPr>
          <p:cNvPr id="3" name="Rectangle 2"/>
          <p:cNvSpPr/>
          <p:nvPr/>
        </p:nvSpPr>
        <p:spPr>
          <a:xfrm>
            <a:off x="241299" y="1224238"/>
            <a:ext cx="8210533" cy="5109091"/>
          </a:xfrm>
          <a:prstGeom prst="rect">
            <a:avLst/>
          </a:prstGeom>
        </p:spPr>
        <p:txBody>
          <a:bodyPr wrap="square">
            <a:spAutoFit/>
          </a:bodyPr>
          <a:lstStyle/>
          <a:p>
            <a:pPr algn="just"/>
            <a:r>
              <a:rPr lang="tr-TR" sz="2800" b="1" dirty="0" smtClean="0">
                <a:latin typeface="Calibri" pitchFamily="34" charset="0"/>
              </a:rPr>
              <a:t>Alınan belge veya test raporlarının desteklenebilmesi için akredite edilmiş kurumlardan alınmış olması gerekmektedir. </a:t>
            </a:r>
          </a:p>
          <a:p>
            <a:pPr algn="just"/>
            <a:endParaRPr lang="tr-TR" sz="2800" b="1" i="1" dirty="0">
              <a:latin typeface="Calibri" pitchFamily="34" charset="0"/>
            </a:endParaRPr>
          </a:p>
          <a:p>
            <a:pPr algn="just"/>
            <a:r>
              <a:rPr lang="tr-TR" sz="2800" b="1" i="1" dirty="0" smtClean="0">
                <a:latin typeface="Calibri" pitchFamily="34" charset="0"/>
              </a:rPr>
              <a:t>a)Akredite </a:t>
            </a:r>
            <a:r>
              <a:rPr lang="tr-TR" sz="2800" b="1" i="1" dirty="0">
                <a:latin typeface="Calibri" pitchFamily="34" charset="0"/>
              </a:rPr>
              <a:t>Edilmiş Kurum/Kuruluş: </a:t>
            </a:r>
            <a:endParaRPr lang="tr-TR" sz="2800" b="1" i="1" dirty="0" smtClean="0">
              <a:latin typeface="Calibri" pitchFamily="34" charset="0"/>
            </a:endParaRPr>
          </a:p>
          <a:p>
            <a:pPr algn="just"/>
            <a:endParaRPr lang="tr-TR" sz="2800" b="1" i="1" dirty="0">
              <a:latin typeface="Calibri" pitchFamily="34" charset="0"/>
            </a:endParaRPr>
          </a:p>
          <a:p>
            <a:pPr algn="just"/>
            <a:r>
              <a:rPr lang="tr-TR" sz="2800" b="1" dirty="0" smtClean="0">
                <a:latin typeface="Calibri" pitchFamily="34" charset="0"/>
              </a:rPr>
              <a:t>Ürünün teknik </a:t>
            </a:r>
            <a:r>
              <a:rPr lang="tr-TR" sz="2800" b="1" dirty="0">
                <a:latin typeface="Calibri" pitchFamily="34" charset="0"/>
              </a:rPr>
              <a:t>düzenlemeye uygunluğunun test </a:t>
            </a:r>
            <a:r>
              <a:rPr lang="tr-TR" sz="2800" b="1" dirty="0" smtClean="0">
                <a:latin typeface="Calibri" pitchFamily="34" charset="0"/>
              </a:rPr>
              <a:t>edilmesi, belgelendirilmesine </a:t>
            </a:r>
            <a:r>
              <a:rPr lang="tr-TR" sz="2800" b="1" dirty="0">
                <a:latin typeface="Calibri" pitchFamily="34" charset="0"/>
              </a:rPr>
              <a:t>ilişkin faaliyette bulunan, akreditasyon kuruluşları tarafından </a:t>
            </a:r>
            <a:r>
              <a:rPr lang="tr-TR" sz="2800" b="1" dirty="0" smtClean="0">
                <a:latin typeface="Calibri" pitchFamily="34" charset="0"/>
              </a:rPr>
              <a:t>belge </a:t>
            </a:r>
            <a:r>
              <a:rPr lang="tr-TR" sz="2800" b="1" dirty="0">
                <a:latin typeface="Calibri" pitchFamily="34" charset="0"/>
              </a:rPr>
              <a:t>ve </a:t>
            </a:r>
            <a:r>
              <a:rPr lang="tr-TR" sz="2800" b="1" dirty="0" smtClean="0">
                <a:latin typeface="Calibri" pitchFamily="34" charset="0"/>
              </a:rPr>
              <a:t>teste </a:t>
            </a:r>
            <a:r>
              <a:rPr lang="tr-TR" sz="2800" b="1" dirty="0">
                <a:latin typeface="Calibri" pitchFamily="34" charset="0"/>
              </a:rPr>
              <a:t>ilişkin olarak akredite edilmiş veya kanunen yetkilendirilmiş </a:t>
            </a:r>
            <a:r>
              <a:rPr lang="tr-TR" sz="2800" b="1" dirty="0" smtClean="0">
                <a:latin typeface="Calibri" pitchFamily="34" charset="0"/>
              </a:rPr>
              <a:t>kuruluşlardır</a:t>
            </a:r>
            <a:r>
              <a:rPr lang="tr-TR" sz="2800" b="1" dirty="0">
                <a:latin typeface="Calibri" pitchFamily="34" charset="0"/>
              </a:rPr>
              <a:t>.</a:t>
            </a:r>
          </a:p>
          <a:p>
            <a:pPr algn="just"/>
            <a:endParaRPr lang="tr-TR" b="1" dirty="0">
              <a:latin typeface="Calibri" pitchFamily="34" charset="0"/>
            </a:endParaRPr>
          </a:p>
        </p:txBody>
      </p:sp>
    </p:spTree>
    <p:extLst>
      <p:ext uri="{BB962C8B-B14F-4D97-AF65-F5344CB8AC3E}">
        <p14:creationId xmlns:p14="http://schemas.microsoft.com/office/powerpoint/2010/main" val="29826397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523220"/>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AKREDİTE KURUM VE AKREDİTASYON KURULUŞU </a:t>
            </a:r>
            <a:endParaRPr lang="en-US" dirty="0">
              <a:latin typeface="Trajan Pro"/>
              <a:cs typeface="Trajan Pro"/>
            </a:endParaRPr>
          </a:p>
        </p:txBody>
      </p:sp>
      <p:sp>
        <p:nvSpPr>
          <p:cNvPr id="3" name="Rectangle 2"/>
          <p:cNvSpPr/>
          <p:nvPr/>
        </p:nvSpPr>
        <p:spPr>
          <a:xfrm>
            <a:off x="368299" y="1135251"/>
            <a:ext cx="8210533" cy="4708981"/>
          </a:xfrm>
          <a:prstGeom prst="rect">
            <a:avLst/>
          </a:prstGeom>
        </p:spPr>
        <p:txBody>
          <a:bodyPr wrap="square">
            <a:spAutoFit/>
          </a:bodyPr>
          <a:lstStyle/>
          <a:p>
            <a:pPr algn="just"/>
            <a:r>
              <a:rPr lang="tr-TR" sz="2000" b="1" dirty="0" smtClean="0">
                <a:latin typeface="Calibri" pitchFamily="34" charset="0"/>
              </a:rPr>
              <a:t>b</a:t>
            </a:r>
            <a:r>
              <a:rPr lang="tr-TR" sz="2000" b="1" dirty="0">
                <a:latin typeface="Calibri" pitchFamily="34" charset="0"/>
              </a:rPr>
              <a:t>) </a:t>
            </a:r>
            <a:r>
              <a:rPr lang="tr-TR" sz="2000" b="1" i="1" dirty="0">
                <a:latin typeface="Calibri" pitchFamily="34" charset="0"/>
              </a:rPr>
              <a:t>Akreditasyon Kuruluşu: </a:t>
            </a:r>
            <a:endParaRPr lang="tr-TR" sz="2000" b="1" i="1" dirty="0" smtClean="0">
              <a:latin typeface="Calibri" pitchFamily="34" charset="0"/>
            </a:endParaRPr>
          </a:p>
          <a:p>
            <a:pPr algn="just"/>
            <a:endParaRPr lang="tr-TR" sz="2000" b="1" i="1" dirty="0">
              <a:latin typeface="Calibri" pitchFamily="34" charset="0"/>
            </a:endParaRPr>
          </a:p>
          <a:p>
            <a:pPr marL="400050" indent="-400050" algn="just">
              <a:buAutoNum type="romanLcParenR"/>
            </a:pPr>
            <a:r>
              <a:rPr lang="tr-TR" sz="2000" b="1" dirty="0" smtClean="0">
                <a:latin typeface="Calibri" pitchFamily="34" charset="0"/>
              </a:rPr>
              <a:t>Laboratuvarların</a:t>
            </a:r>
            <a:r>
              <a:rPr lang="tr-TR" sz="2000" b="1" dirty="0">
                <a:latin typeface="Calibri" pitchFamily="34" charset="0"/>
              </a:rPr>
              <a:t>, </a:t>
            </a:r>
            <a:r>
              <a:rPr lang="tr-TR" sz="2000" b="1" dirty="0" smtClean="0">
                <a:latin typeface="Calibri" pitchFamily="34" charset="0"/>
              </a:rPr>
              <a:t>belgelendirme </a:t>
            </a:r>
            <a:r>
              <a:rPr lang="tr-TR" sz="2000" b="1" dirty="0">
                <a:latin typeface="Calibri" pitchFamily="34" charset="0"/>
              </a:rPr>
              <a:t>kuruluşlarının </a:t>
            </a:r>
            <a:r>
              <a:rPr lang="tr-TR" sz="2000" b="1" dirty="0" smtClean="0">
                <a:latin typeface="Calibri" pitchFamily="34" charset="0"/>
              </a:rPr>
              <a:t>teknik </a:t>
            </a:r>
            <a:r>
              <a:rPr lang="tr-TR" sz="2000" b="1" dirty="0">
                <a:latin typeface="Calibri" pitchFamily="34" charset="0"/>
              </a:rPr>
              <a:t>kriterlere göre değerlendirilmesi, yeterliliğinin onaylanması ve düzenli aralıklarla denetlenmesini </a:t>
            </a:r>
            <a:r>
              <a:rPr lang="tr-TR" sz="2000" b="1" dirty="0" smtClean="0">
                <a:latin typeface="Calibri" pitchFamily="34" charset="0"/>
              </a:rPr>
              <a:t>gerçekleştiren</a:t>
            </a:r>
            <a:r>
              <a:rPr lang="tr-TR" sz="2000" b="1" dirty="0">
                <a:latin typeface="Calibri" pitchFamily="34" charset="0"/>
              </a:rPr>
              <a:t>, akreditasyon kuruluşlarının üst kuruluşu niteliğindeki, IAF (International Accreditation Forum), EA (European Cooperation for Accreditation</a:t>
            </a:r>
            <a:r>
              <a:rPr lang="tr-TR" sz="2000" b="1" dirty="0" smtClean="0">
                <a:latin typeface="Calibri" pitchFamily="34" charset="0"/>
              </a:rPr>
              <a:t>) veya </a:t>
            </a:r>
            <a:r>
              <a:rPr lang="tr-TR" sz="2000" b="1" dirty="0">
                <a:latin typeface="Calibri" pitchFamily="34" charset="0"/>
              </a:rPr>
              <a:t>ILAC (International Laboratory Accreditation Cooperation) </a:t>
            </a:r>
            <a:r>
              <a:rPr lang="tr-TR" sz="2000" b="1" dirty="0" smtClean="0">
                <a:latin typeface="Calibri" pitchFamily="34" charset="0"/>
              </a:rPr>
              <a:t>ile NANDO (New Approach Notified and Designated Organizations) Information system tarafından </a:t>
            </a:r>
            <a:r>
              <a:rPr lang="tr-TR" sz="2000" b="1" dirty="0">
                <a:latin typeface="Calibri" pitchFamily="34" charset="0"/>
              </a:rPr>
              <a:t>tanınan, akreditasyon </a:t>
            </a:r>
            <a:r>
              <a:rPr lang="tr-TR" sz="2000" b="1" dirty="0" smtClean="0">
                <a:latin typeface="Calibri" pitchFamily="34" charset="0"/>
              </a:rPr>
              <a:t>onaylama konusunda </a:t>
            </a:r>
            <a:r>
              <a:rPr lang="tr-TR" sz="2000" b="1" dirty="0">
                <a:latin typeface="Calibri" pitchFamily="34" charset="0"/>
              </a:rPr>
              <a:t>yetkili </a:t>
            </a:r>
            <a:r>
              <a:rPr lang="tr-TR" sz="2000" b="1" dirty="0" smtClean="0">
                <a:latin typeface="Calibri" pitchFamily="34" charset="0"/>
              </a:rPr>
              <a:t>kuruluşları</a:t>
            </a:r>
            <a:r>
              <a:rPr lang="tr-TR" sz="2000" b="1" dirty="0">
                <a:latin typeface="Calibri" pitchFamily="34" charset="0"/>
              </a:rPr>
              <a:t>, </a:t>
            </a:r>
            <a:endParaRPr lang="tr-TR" sz="2000" b="1" dirty="0" smtClean="0">
              <a:latin typeface="Calibri" pitchFamily="34" charset="0"/>
            </a:endParaRPr>
          </a:p>
          <a:p>
            <a:pPr algn="just"/>
            <a:endParaRPr lang="tr-TR" sz="2000" b="1" dirty="0">
              <a:latin typeface="Calibri" pitchFamily="34" charset="0"/>
            </a:endParaRPr>
          </a:p>
          <a:p>
            <a:pPr algn="just"/>
            <a:r>
              <a:rPr lang="tr-TR" sz="2000" b="1" dirty="0" smtClean="0">
                <a:latin typeface="Calibri" pitchFamily="34" charset="0"/>
              </a:rPr>
              <a:t>ii) </a:t>
            </a:r>
            <a:r>
              <a:rPr lang="tr-TR" sz="2000" b="1" u="sng" dirty="0" smtClean="0">
                <a:latin typeface="Calibri" pitchFamily="34" charset="0"/>
              </a:rPr>
              <a:t>İlgili </a:t>
            </a:r>
            <a:r>
              <a:rPr lang="tr-TR" sz="2000" b="1" u="sng" dirty="0">
                <a:latin typeface="Calibri" pitchFamily="34" charset="0"/>
              </a:rPr>
              <a:t>ülke </a:t>
            </a:r>
            <a:r>
              <a:rPr lang="tr-TR" sz="2000" b="1" dirty="0">
                <a:latin typeface="Calibri" pitchFamily="34" charset="0"/>
              </a:rPr>
              <a:t>tarafından </a:t>
            </a:r>
            <a:r>
              <a:rPr lang="tr-TR" sz="2000" b="1" dirty="0" smtClean="0">
                <a:latin typeface="Calibri" pitchFamily="34" charset="0"/>
              </a:rPr>
              <a:t>ulusal/uluslararası kabul görmüş teknik </a:t>
            </a:r>
            <a:r>
              <a:rPr lang="tr-TR" sz="2000" b="1" dirty="0">
                <a:latin typeface="Calibri" pitchFamily="34" charset="0"/>
              </a:rPr>
              <a:t>kriterlere göre laboratuvarları, </a:t>
            </a:r>
            <a:r>
              <a:rPr lang="tr-TR" sz="2000" b="1" dirty="0" smtClean="0">
                <a:latin typeface="Calibri" pitchFamily="34" charset="0"/>
              </a:rPr>
              <a:t>belgelendirme kuruluşlarının </a:t>
            </a:r>
            <a:r>
              <a:rPr lang="tr-TR" sz="2000" b="1" dirty="0">
                <a:latin typeface="Calibri" pitchFamily="34" charset="0"/>
              </a:rPr>
              <a:t>değerlendirmek, yeterliliğini onaylamak ve denetlenmesini gerçekleştirmek amacıyla </a:t>
            </a:r>
            <a:r>
              <a:rPr lang="tr-TR" sz="2000" b="1" dirty="0" smtClean="0">
                <a:latin typeface="Calibri" pitchFamily="34" charset="0"/>
              </a:rPr>
              <a:t>kanunen görevlendirilmiş/yetkilendirilmiş kuruluşları,  </a:t>
            </a:r>
            <a:endParaRPr lang="tr-TR" sz="2000" b="1" dirty="0">
              <a:latin typeface="Calibri" pitchFamily="34" charset="0"/>
            </a:endParaRPr>
          </a:p>
        </p:txBody>
      </p:sp>
    </p:spTree>
    <p:extLst>
      <p:ext uri="{BB962C8B-B14F-4D97-AF65-F5344CB8AC3E}">
        <p14:creationId xmlns:p14="http://schemas.microsoft.com/office/powerpoint/2010/main" val="589387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AKREDİTE KURUM VE AKREDİTASYON KURULUŞU </a:t>
            </a:r>
            <a:endParaRPr lang="en-US" dirty="0">
              <a:latin typeface="Trajan Pro"/>
              <a:cs typeface="Trajan Pro"/>
            </a:endParaRPr>
          </a:p>
        </p:txBody>
      </p:sp>
      <p:sp>
        <p:nvSpPr>
          <p:cNvPr id="4" name="Rectangle 3"/>
          <p:cNvSpPr/>
          <p:nvPr/>
        </p:nvSpPr>
        <p:spPr>
          <a:xfrm>
            <a:off x="406399" y="1166843"/>
            <a:ext cx="8172433" cy="3785652"/>
          </a:xfrm>
          <a:prstGeom prst="rect">
            <a:avLst/>
          </a:prstGeom>
        </p:spPr>
        <p:txBody>
          <a:bodyPr wrap="square">
            <a:spAutoFit/>
          </a:bodyPr>
          <a:lstStyle/>
          <a:p>
            <a:pPr marL="400050" indent="-400050" algn="just">
              <a:buAutoNum type="romanLcParenR" startAt="3"/>
            </a:pPr>
            <a:endParaRPr lang="tr-TR" sz="2000" b="1" dirty="0" smtClean="0">
              <a:latin typeface="Calibri" pitchFamily="34" charset="0"/>
            </a:endParaRPr>
          </a:p>
          <a:p>
            <a:pPr marL="400050" indent="-400050" algn="just">
              <a:buAutoNum type="romanLcParenR" startAt="3"/>
            </a:pPr>
            <a:r>
              <a:rPr lang="tr-TR" sz="2000" b="1" dirty="0" smtClean="0">
                <a:latin typeface="Calibri" pitchFamily="34" charset="0"/>
              </a:rPr>
              <a:t>Uzmanlık </a:t>
            </a:r>
            <a:r>
              <a:rPr lang="tr-TR" sz="2000" b="1" dirty="0">
                <a:latin typeface="Calibri" pitchFamily="34" charset="0"/>
              </a:rPr>
              <a:t>alanındaki konulara ilişkin oluşturduğu kriterler uluslararası kabul görmüş bağımsız örgütler ve/veya bu örgütlerin uzmanlık alanındaki konulara ilişkin olarak  laboratuvarları, muayene ve/veya belgelendirme kuruluşlarını değerlendirmek, </a:t>
            </a:r>
            <a:r>
              <a:rPr lang="tr-TR" sz="2000" b="1" dirty="0" smtClean="0">
                <a:latin typeface="Calibri" pitchFamily="34" charset="0"/>
              </a:rPr>
              <a:t>yetkilendirmek ve denetlenmek amacıyla örgüt </a:t>
            </a:r>
            <a:r>
              <a:rPr lang="tr-TR" sz="2000" b="1" dirty="0">
                <a:latin typeface="Calibri" pitchFamily="34" charset="0"/>
              </a:rPr>
              <a:t>tarafından akreditasyon yetkisi verilen kurum/kuruluşları ifade eder.  </a:t>
            </a:r>
          </a:p>
          <a:p>
            <a:pPr marL="400050" indent="-400050" algn="just">
              <a:buAutoNum type="romanLcParenR" startAt="3"/>
            </a:pPr>
            <a:endParaRPr lang="tr-TR" sz="2000" b="1" dirty="0">
              <a:latin typeface="Calibri" pitchFamily="34" charset="0"/>
            </a:endParaRPr>
          </a:p>
          <a:p>
            <a:r>
              <a:rPr lang="tr-TR" sz="2000" b="1" dirty="0">
                <a:latin typeface="Calibri" pitchFamily="34" charset="0"/>
              </a:rPr>
              <a:t>Bu kapsamda sadece Ek-5 listede yer alan bağımsız örgütün karşısında yazan sertifikalar destek kapsamındadır.  </a:t>
            </a:r>
            <a:endParaRPr lang="tr-TR" sz="2000" b="1" dirty="0" smtClean="0">
              <a:latin typeface="Calibri" pitchFamily="34" charset="0"/>
            </a:endParaRPr>
          </a:p>
          <a:p>
            <a:endParaRPr lang="tr-TR" sz="2000" b="1" dirty="0">
              <a:latin typeface="Calibri" pitchFamily="34" charset="0"/>
            </a:endParaRPr>
          </a:p>
          <a:p>
            <a:r>
              <a:rPr lang="tr-TR" sz="2000" b="1" dirty="0">
                <a:latin typeface="Calibri" pitchFamily="34" charset="0"/>
              </a:rPr>
              <a:t>Örneğin: IATF	ISO 16949</a:t>
            </a:r>
          </a:p>
        </p:txBody>
      </p:sp>
    </p:spTree>
    <p:extLst>
      <p:ext uri="{BB962C8B-B14F-4D97-AF65-F5344CB8AC3E}">
        <p14:creationId xmlns:p14="http://schemas.microsoft.com/office/powerpoint/2010/main" val="42053917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AKREDİTE KURUM VE AKREDİTASYON KURULUŞU </a:t>
            </a:r>
            <a:endParaRPr lang="en-US" dirty="0">
              <a:latin typeface="Trajan Pro"/>
              <a:cs typeface="Trajan Pro"/>
            </a:endParaRPr>
          </a:p>
        </p:txBody>
      </p:sp>
      <p:sp>
        <p:nvSpPr>
          <p:cNvPr id="3" name="Rectangle 2"/>
          <p:cNvSpPr/>
          <p:nvPr/>
        </p:nvSpPr>
        <p:spPr>
          <a:xfrm>
            <a:off x="380998" y="1162715"/>
            <a:ext cx="8197833" cy="4524315"/>
          </a:xfrm>
          <a:prstGeom prst="rect">
            <a:avLst/>
          </a:prstGeom>
        </p:spPr>
        <p:txBody>
          <a:bodyPr wrap="square">
            <a:spAutoFit/>
          </a:bodyPr>
          <a:lstStyle/>
          <a:p>
            <a:pPr algn="just">
              <a:buFont typeface="Wingdings" pitchFamily="2" charset="2"/>
              <a:buChar char="v"/>
            </a:pPr>
            <a:r>
              <a:rPr lang="tr-TR" b="1" dirty="0" smtClean="0">
                <a:latin typeface="Calibri" pitchFamily="34" charset="0"/>
              </a:rPr>
              <a:t>Akreditasyon </a:t>
            </a:r>
            <a:r>
              <a:rPr lang="tr-TR" b="1" dirty="0">
                <a:latin typeface="Calibri" pitchFamily="34" charset="0"/>
              </a:rPr>
              <a:t>kuruluşları tarafından düzenlenmeyen (Akreditasyon Kuruluşu Tanımının </a:t>
            </a:r>
            <a:r>
              <a:rPr lang="tr-TR" b="1" dirty="0" smtClean="0">
                <a:latin typeface="Calibri" pitchFamily="34" charset="0"/>
              </a:rPr>
              <a:t>ii) bendi) </a:t>
            </a:r>
            <a:r>
              <a:rPr lang="tr-TR" b="1" dirty="0">
                <a:latin typeface="Calibri" pitchFamily="34" charset="0"/>
              </a:rPr>
              <a:t>ancak  ilgili ülke tarafından Kanunen yetkilendirilmiş  kuruluşlar tarafından verilen </a:t>
            </a:r>
            <a:r>
              <a:rPr lang="tr-TR" b="1" dirty="0" smtClean="0">
                <a:latin typeface="Calibri" pitchFamily="34" charset="0"/>
              </a:rPr>
              <a:t>belge,  </a:t>
            </a:r>
          </a:p>
          <a:p>
            <a:pPr algn="just"/>
            <a:endParaRPr lang="tr-TR" b="1" dirty="0">
              <a:latin typeface="Calibri" pitchFamily="34" charset="0"/>
            </a:endParaRPr>
          </a:p>
          <a:p>
            <a:pPr lvl="1" algn="just"/>
            <a:r>
              <a:rPr lang="tr-TR" b="1" dirty="0" smtClean="0">
                <a:latin typeface="Calibri" pitchFamily="34" charset="0"/>
              </a:rPr>
              <a:t>-Belge </a:t>
            </a:r>
            <a:r>
              <a:rPr lang="tr-TR" b="1" dirty="0">
                <a:latin typeface="Calibri" pitchFamily="34" charset="0"/>
              </a:rPr>
              <a:t>veya </a:t>
            </a:r>
            <a:r>
              <a:rPr lang="tr-TR" b="1" dirty="0" smtClean="0">
                <a:latin typeface="Calibri" pitchFamily="34" charset="0"/>
              </a:rPr>
              <a:t>test raporunun, </a:t>
            </a:r>
            <a:r>
              <a:rPr lang="tr-TR" b="1" dirty="0">
                <a:latin typeface="Calibri" pitchFamily="34" charset="0"/>
              </a:rPr>
              <a:t>alındığı ülkede bulunan </a:t>
            </a:r>
            <a:r>
              <a:rPr lang="tr-TR" b="1" dirty="0" smtClean="0">
                <a:latin typeface="Calibri" pitchFamily="34" charset="0"/>
              </a:rPr>
              <a:t>Ticaret Müşaviri/Ticaret Ataşesi/Bakanlık </a:t>
            </a:r>
            <a:r>
              <a:rPr lang="tr-TR" b="1" dirty="0">
                <a:latin typeface="Calibri" pitchFamily="34" charset="0"/>
              </a:rPr>
              <a:t>Temsilcisine </a:t>
            </a:r>
            <a:r>
              <a:rPr lang="tr-TR" b="1" dirty="0" smtClean="0">
                <a:latin typeface="Calibri" pitchFamily="34" charset="0"/>
              </a:rPr>
              <a:t>destek başvuru süresi içerisinde onaylatılması </a:t>
            </a:r>
            <a:r>
              <a:rPr lang="tr-TR" b="1" dirty="0">
                <a:latin typeface="Calibri" pitchFamily="34" charset="0"/>
              </a:rPr>
              <a:t>gerekir.</a:t>
            </a:r>
          </a:p>
          <a:p>
            <a:pPr lvl="1" algn="just"/>
            <a:endParaRPr lang="tr-TR" b="1" dirty="0">
              <a:latin typeface="Calibri" pitchFamily="34" charset="0"/>
            </a:endParaRPr>
          </a:p>
          <a:p>
            <a:pPr lvl="1" algn="just"/>
            <a:r>
              <a:rPr lang="tr-TR" b="1" dirty="0" smtClean="0">
                <a:latin typeface="Calibri" pitchFamily="34" charset="0"/>
              </a:rPr>
              <a:t>-Desteğe </a:t>
            </a:r>
            <a:r>
              <a:rPr lang="tr-TR" b="1" dirty="0">
                <a:latin typeface="Calibri" pitchFamily="34" charset="0"/>
              </a:rPr>
              <a:t>konu yurtdışında düzenlenmiş fatura, banka dekontu, hesap ekstresi, kredi kartı ekstresi, çek vb. belgelerin asılları ya da noter onaylı örneklerinin, </a:t>
            </a:r>
            <a:r>
              <a:rPr lang="tr-TR" b="1" dirty="0" smtClean="0">
                <a:latin typeface="Calibri" pitchFamily="34" charset="0"/>
              </a:rPr>
              <a:t>ilgili ülkenin mevzuatına uygunluğunu tespiten, belgenin </a:t>
            </a:r>
            <a:r>
              <a:rPr lang="tr-TR" b="1" dirty="0">
                <a:latin typeface="Calibri" pitchFamily="34" charset="0"/>
              </a:rPr>
              <a:t>alındığı ülkede bulunan Ticaret Müşaviri/Ticaret Ataşesi/Bakanlık Temsilcisine destek başvuru süresi içerisinde onaylatılması gerekir.</a:t>
            </a:r>
          </a:p>
          <a:p>
            <a:pPr lvl="1" algn="just"/>
            <a:endParaRPr lang="tr-TR" b="1" dirty="0">
              <a:latin typeface="Calibri" pitchFamily="34" charset="0"/>
            </a:endParaRPr>
          </a:p>
          <a:p>
            <a:pPr lvl="1" algn="just"/>
            <a:r>
              <a:rPr lang="tr-TR" b="1" dirty="0" smtClean="0">
                <a:latin typeface="Calibri" pitchFamily="34" charset="0"/>
              </a:rPr>
              <a:t>-İlgili ülkede </a:t>
            </a:r>
            <a:r>
              <a:rPr lang="tr-TR" b="1" dirty="0">
                <a:latin typeface="Calibri" pitchFamily="34" charset="0"/>
              </a:rPr>
              <a:t>Ticaret Müşaviri/Ticaret Ataşesi/Bakanlık Temsilcisi bulunmuyorsa, onaylamaya esas hükümleri Bakanlık belirler</a:t>
            </a:r>
            <a:r>
              <a:rPr lang="tr-TR" b="1" dirty="0" smtClean="0">
                <a:latin typeface="Calibri" pitchFamily="34" charset="0"/>
              </a:rPr>
              <a:t>.</a:t>
            </a:r>
            <a:endParaRPr lang="tr-TR" b="1" dirty="0">
              <a:latin typeface="Calibri" pitchFamily="34" charset="0"/>
            </a:endParaRPr>
          </a:p>
        </p:txBody>
      </p:sp>
    </p:spTree>
    <p:extLst>
      <p:ext uri="{BB962C8B-B14F-4D97-AF65-F5344CB8AC3E}">
        <p14:creationId xmlns:p14="http://schemas.microsoft.com/office/powerpoint/2010/main" val="21395047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smtClean="0">
                <a:latin typeface="Calibri" pitchFamily="34" charset="0"/>
              </a:rPr>
              <a:t>KÜRESEL TEDARİK ZİNCİRİ (KTZ) YETKİNLİK PROJELERİ </a:t>
            </a:r>
            <a:endParaRPr lang="en-US" dirty="0">
              <a:latin typeface="Trajan Pro"/>
              <a:cs typeface="Trajan Pro"/>
            </a:endParaRPr>
          </a:p>
        </p:txBody>
      </p:sp>
      <p:sp>
        <p:nvSpPr>
          <p:cNvPr id="5" name="Rectangle 4"/>
          <p:cNvSpPr/>
          <p:nvPr/>
        </p:nvSpPr>
        <p:spPr>
          <a:xfrm>
            <a:off x="810706" y="1793195"/>
            <a:ext cx="7334054" cy="4093428"/>
          </a:xfrm>
          <a:prstGeom prst="rect">
            <a:avLst/>
          </a:prstGeom>
        </p:spPr>
        <p:txBody>
          <a:bodyPr wrap="square">
            <a:spAutoFit/>
          </a:bodyPr>
          <a:lstStyle/>
          <a:p>
            <a:pPr marL="342900" indent="-342900" algn="just">
              <a:buFont typeface="Wingdings" pitchFamily="2" charset="2"/>
              <a:buChar char="v"/>
            </a:pPr>
            <a:r>
              <a:rPr lang="tr-TR" sz="2200" b="1" dirty="0" smtClean="0">
                <a:latin typeface="Calibri" pitchFamily="34" charset="0"/>
              </a:rPr>
              <a:t>Küresel Tedarik Zinciri: Ham maddelerin ara malına ve ara malların nihai ürünlere çevrilmesi, ara malı/nihai ürünlerin müşterilere dağıtımı ve satış sonrası hizmetler safhalarını içeren üretici ve dağıtıcılardan oluşan küresel ağı,</a:t>
            </a:r>
            <a:endParaRPr lang="tr-TR" sz="2200" b="1" dirty="0">
              <a:latin typeface="Calibri" pitchFamily="34" charset="0"/>
            </a:endParaRPr>
          </a:p>
          <a:p>
            <a:pPr marL="342900" indent="-342900" algn="just">
              <a:buFont typeface="Wingdings" pitchFamily="2" charset="2"/>
              <a:buChar char="v"/>
            </a:pPr>
            <a:endParaRPr lang="tr-TR" sz="2200" b="1" dirty="0">
              <a:latin typeface="Calibri" pitchFamily="34" charset="0"/>
            </a:endParaRPr>
          </a:p>
          <a:p>
            <a:pPr marL="342900" indent="-342900" algn="just">
              <a:buFont typeface="Wingdings" pitchFamily="2" charset="2"/>
              <a:buChar char="v"/>
            </a:pPr>
            <a:r>
              <a:rPr lang="tr-TR" sz="2200" b="1" dirty="0">
                <a:latin typeface="Calibri" pitchFamily="34" charset="0"/>
              </a:rPr>
              <a:t>Küresel Tedarik </a:t>
            </a:r>
            <a:r>
              <a:rPr lang="tr-TR" sz="2200" b="1" dirty="0" smtClean="0">
                <a:latin typeface="Calibri" pitchFamily="34" charset="0"/>
              </a:rPr>
              <a:t>Zinciri Yetkinlik Projesi: Şirketlerin küresel firmalarla tedarikçi ilişkisi kurmalarını sağlayacak mahiyette ve Genelge’de belirtilen nitelikteki giderleri içerir projeyi</a:t>
            </a:r>
          </a:p>
          <a:p>
            <a:pPr algn="just"/>
            <a:r>
              <a:rPr lang="tr-TR" sz="2200" b="1" dirty="0" smtClean="0">
                <a:latin typeface="Calibri" pitchFamily="34" charset="0"/>
              </a:rPr>
              <a:t>     </a:t>
            </a:r>
          </a:p>
          <a:p>
            <a:pPr algn="just"/>
            <a:r>
              <a:rPr lang="tr-TR" sz="2200" b="1" dirty="0">
                <a:latin typeface="Calibri" pitchFamily="34" charset="0"/>
              </a:rPr>
              <a:t>	</a:t>
            </a:r>
            <a:r>
              <a:rPr lang="tr-TR" sz="2200" b="1" dirty="0" smtClean="0">
                <a:latin typeface="Calibri" pitchFamily="34" charset="0"/>
              </a:rPr>
              <a:t>ifade eder.</a:t>
            </a:r>
            <a:endParaRPr lang="tr-TR" sz="2200" b="1" dirty="0">
              <a:latin typeface="Calibri" pitchFamily="34" charset="0"/>
            </a:endParaRPr>
          </a:p>
          <a:p>
            <a:pPr algn="just"/>
            <a:endParaRPr lang="tr-TR" b="1" dirty="0">
              <a:latin typeface="Calibri" pitchFamily="34" charset="0"/>
            </a:endParaRPr>
          </a:p>
        </p:txBody>
      </p:sp>
    </p:spTree>
    <p:extLst>
      <p:ext uri="{BB962C8B-B14F-4D97-AF65-F5344CB8AC3E}">
        <p14:creationId xmlns:p14="http://schemas.microsoft.com/office/powerpoint/2010/main" val="30331958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smtClean="0">
                <a:latin typeface="Calibri" pitchFamily="34" charset="0"/>
              </a:rPr>
              <a:t>DESTEK KAPSAMINA ALINMA</a:t>
            </a:r>
            <a:endParaRPr lang="en-US" dirty="0">
              <a:latin typeface="Trajan Pro"/>
              <a:cs typeface="Trajan Pro"/>
            </a:endParaRPr>
          </a:p>
        </p:txBody>
      </p:sp>
      <p:sp>
        <p:nvSpPr>
          <p:cNvPr id="5" name="Rectangle 4"/>
          <p:cNvSpPr/>
          <p:nvPr/>
        </p:nvSpPr>
        <p:spPr>
          <a:xfrm>
            <a:off x="490193" y="1414021"/>
            <a:ext cx="7654567" cy="4708981"/>
          </a:xfrm>
          <a:prstGeom prst="rect">
            <a:avLst/>
          </a:prstGeom>
        </p:spPr>
        <p:txBody>
          <a:bodyPr wrap="square">
            <a:spAutoFit/>
          </a:bodyPr>
          <a:lstStyle/>
          <a:p>
            <a:pPr>
              <a:defRPr/>
            </a:pPr>
            <a:r>
              <a:rPr lang="tr-TR" sz="2000" b="1" dirty="0" smtClean="0"/>
              <a:t>Şirketlerin </a:t>
            </a:r>
            <a:r>
              <a:rPr lang="tr-TR" sz="2000" b="1" dirty="0">
                <a:latin typeface="Calibri" pitchFamily="34" charset="0"/>
              </a:rPr>
              <a:t>Küresel Tedarik Zinciri Yetkinlik </a:t>
            </a:r>
            <a:r>
              <a:rPr lang="tr-TR" sz="2000" b="1" dirty="0" smtClean="0">
                <a:latin typeface="Calibri" pitchFamily="34" charset="0"/>
              </a:rPr>
              <a:t>Projeleri için Bakanlığa müracaat etmeleri gerekir. </a:t>
            </a:r>
          </a:p>
          <a:p>
            <a:pPr>
              <a:defRPr/>
            </a:pPr>
            <a:endParaRPr lang="tr-TR" sz="2000" b="1" dirty="0">
              <a:latin typeface="Calibri" pitchFamily="34" charset="0"/>
            </a:endParaRPr>
          </a:p>
          <a:p>
            <a:pPr>
              <a:defRPr/>
            </a:pPr>
            <a:r>
              <a:rPr lang="tr-TR" sz="2000" b="1" dirty="0" smtClean="0">
                <a:latin typeface="Calibri" pitchFamily="34" charset="0"/>
              </a:rPr>
              <a:t>Şirketlerin proje desteğinden yararlanabilmek için üretici olmaları gerekir.</a:t>
            </a:r>
            <a:endParaRPr lang="tr-TR" sz="2000" b="1" dirty="0"/>
          </a:p>
          <a:p>
            <a:pPr>
              <a:defRPr/>
            </a:pPr>
            <a:endParaRPr lang="tr-TR" sz="2000" b="1" dirty="0"/>
          </a:p>
          <a:p>
            <a:pPr algn="just">
              <a:defRPr/>
            </a:pPr>
            <a:r>
              <a:rPr lang="tr-TR" sz="2000" b="1" dirty="0" smtClean="0"/>
              <a:t>Bakanlık projeyi ihracat stratejisi ve politikaları ile şirketin yer aldığı sektördeki küresel tedarik zincirine katılım ve sürdürülebilirlik potansiyeli çerçevesinde şirketin mevcut üretim yetkinliği ve geliştirme potansiyeli, finansal performans, bilgi sistemleri yönetimi, organizayon ve insan kaynakları açısında değerlendirir.</a:t>
            </a:r>
          </a:p>
          <a:p>
            <a:pPr algn="just">
              <a:defRPr/>
            </a:pPr>
            <a:endParaRPr lang="tr-TR" sz="2000" b="1" dirty="0"/>
          </a:p>
          <a:p>
            <a:pPr algn="just">
              <a:defRPr/>
            </a:pPr>
            <a:r>
              <a:rPr lang="tr-TR" altLang="tr-TR" sz="2000" b="1" dirty="0" smtClean="0"/>
              <a:t>Bakanlık sunulan faaliyetleri tamamen veya kısmen onaylayabilir ya da reddedebilir. Uygun bulunan proje ve faaliyetler destek kapsamına alınarak tedarikçiye ve tedarikçinin üyesi olduğu İBGS’ye bildirilir.</a:t>
            </a:r>
            <a:endParaRPr lang="tr-TR" altLang="tr-TR" sz="2000" b="1" dirty="0"/>
          </a:p>
        </p:txBody>
      </p:sp>
    </p:spTree>
    <p:extLst>
      <p:ext uri="{BB962C8B-B14F-4D97-AF65-F5344CB8AC3E}">
        <p14:creationId xmlns:p14="http://schemas.microsoft.com/office/powerpoint/2010/main" val="3168867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a:latin typeface="Calibri" pitchFamily="34" charset="0"/>
              </a:rPr>
              <a:t>DESTEK KALEMLERİ VE </a:t>
            </a:r>
            <a:r>
              <a:rPr lang="tr-TR" b="1" dirty="0" smtClean="0">
                <a:latin typeface="Calibri" pitchFamily="34" charset="0"/>
              </a:rPr>
              <a:t>LİMİTLER</a:t>
            </a:r>
            <a:endParaRPr lang="en-US" dirty="0">
              <a:latin typeface="Trajan Pro"/>
              <a:cs typeface="Trajan Pro"/>
            </a:endParaRPr>
          </a:p>
          <a:p>
            <a:pPr algn="r"/>
            <a:endParaRPr lang="en-US" dirty="0">
              <a:latin typeface="Trajan Pro"/>
              <a:cs typeface="Trajan Pro"/>
            </a:endParaRPr>
          </a:p>
        </p:txBody>
      </p:sp>
      <p:sp>
        <p:nvSpPr>
          <p:cNvPr id="5" name="Rectangle 4"/>
          <p:cNvSpPr/>
          <p:nvPr/>
        </p:nvSpPr>
        <p:spPr>
          <a:xfrm>
            <a:off x="810706" y="1793195"/>
            <a:ext cx="7334054" cy="369332"/>
          </a:xfrm>
          <a:prstGeom prst="rect">
            <a:avLst/>
          </a:prstGeom>
        </p:spPr>
        <p:txBody>
          <a:bodyPr wrap="square">
            <a:spAutoFit/>
          </a:bodyPr>
          <a:lstStyle/>
          <a:p>
            <a:pPr>
              <a:defRPr/>
            </a:pPr>
            <a:r>
              <a:rPr lang="tr-TR" altLang="tr-TR" b="1" dirty="0" smtClean="0"/>
              <a:t>.</a:t>
            </a:r>
            <a:endParaRPr lang="tr-TR" altLang="tr-TR" b="1" dirty="0"/>
          </a:p>
        </p:txBody>
      </p:sp>
      <p:graphicFrame>
        <p:nvGraphicFramePr>
          <p:cNvPr id="4" name="Table 3"/>
          <p:cNvGraphicFramePr>
            <a:graphicFrameLocks noGrp="1"/>
          </p:cNvGraphicFramePr>
          <p:nvPr>
            <p:extLst>
              <p:ext uri="{D42A27DB-BD31-4B8C-83A1-F6EECF244321}">
                <p14:modId xmlns:p14="http://schemas.microsoft.com/office/powerpoint/2010/main" val="3870758131"/>
              </p:ext>
            </p:extLst>
          </p:nvPr>
        </p:nvGraphicFramePr>
        <p:xfrm>
          <a:off x="772999" y="1562599"/>
          <a:ext cx="7438141" cy="3461890"/>
        </p:xfrm>
        <a:graphic>
          <a:graphicData uri="http://schemas.openxmlformats.org/drawingml/2006/table">
            <a:tbl>
              <a:tblPr/>
              <a:tblGrid>
                <a:gridCol w="4961641"/>
                <a:gridCol w="733425"/>
                <a:gridCol w="1743075"/>
              </a:tblGrid>
              <a:tr h="256436">
                <a:tc gridSpan="3">
                  <a:txBody>
                    <a:bodyPr/>
                    <a:lstStyle/>
                    <a:p>
                      <a:pPr algn="ctr" fontAlgn="ctr"/>
                      <a:r>
                        <a:rPr lang="tr-TR" sz="1200" b="1" i="0" u="none" strike="noStrike">
                          <a:solidFill>
                            <a:srgbClr val="000000"/>
                          </a:solidFill>
                          <a:effectLst/>
                          <a:latin typeface="Arial"/>
                        </a:rPr>
                        <a:t>KÜRESEL TEDARİK ZİNCİRİ YETKİNLİK PROJELERİ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hMerge="1">
                  <a:txBody>
                    <a:bodyPr/>
                    <a:lstStyle/>
                    <a:p>
                      <a:endParaRPr lang="tr-TR"/>
                    </a:p>
                  </a:txBody>
                  <a:tcPr/>
                </a:tc>
                <a:tc hMerge="1">
                  <a:txBody>
                    <a:bodyPr/>
                    <a:lstStyle/>
                    <a:p>
                      <a:endParaRPr lang="tr-TR"/>
                    </a:p>
                  </a:txBody>
                  <a:tcPr/>
                </a:tc>
              </a:tr>
              <a:tr h="477904">
                <a:tc>
                  <a:txBody>
                    <a:bodyPr/>
                    <a:lstStyle/>
                    <a:p>
                      <a:pPr algn="l" fontAlgn="ctr"/>
                      <a:r>
                        <a:rPr lang="tr-TR" sz="1100" b="1" i="0" u="none" strike="noStrike">
                          <a:solidFill>
                            <a:srgbClr val="000000"/>
                          </a:solidFill>
                          <a:effectLst/>
                          <a:latin typeface="Arial"/>
                        </a:rPr>
                        <a:t>DESTEK KALEMLERİ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tr-TR" sz="1100" b="1" i="0" u="none" strike="noStrike">
                          <a:solidFill>
                            <a:srgbClr val="000000"/>
                          </a:solidFill>
                          <a:effectLst/>
                          <a:latin typeface="Arial"/>
                        </a:rPr>
                        <a:t>ORAN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c>
                  <a:txBody>
                    <a:bodyPr/>
                    <a:lstStyle/>
                    <a:p>
                      <a:pPr algn="ctr" fontAlgn="ctr"/>
                      <a:r>
                        <a:rPr lang="tr-TR" sz="1100" b="1" i="0" u="none" strike="noStrike">
                          <a:solidFill>
                            <a:srgbClr val="000000"/>
                          </a:solidFill>
                          <a:effectLst/>
                          <a:latin typeface="Arial"/>
                        </a:rPr>
                        <a:t>DESTEK MİKTARI</a:t>
                      </a:r>
                      <a:br>
                        <a:rPr lang="tr-TR" sz="1100" b="1" i="0" u="none" strike="noStrike">
                          <a:solidFill>
                            <a:srgbClr val="000000"/>
                          </a:solidFill>
                          <a:effectLst/>
                          <a:latin typeface="Arial"/>
                        </a:rPr>
                      </a:br>
                      <a:r>
                        <a:rPr lang="tr-TR" sz="1100" b="1" i="0" u="none" strike="noStrike">
                          <a:solidFill>
                            <a:srgbClr val="000000"/>
                          </a:solidFill>
                          <a:effectLst/>
                          <a:latin typeface="Arial"/>
                        </a:rPr>
                        <a:t>(PROJE SÜRESİNCE)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DEE8"/>
                    </a:solidFill>
                  </a:tcPr>
                </a:tc>
              </a:tr>
              <a:tr h="545510">
                <a:tc>
                  <a:txBody>
                    <a:bodyPr/>
                    <a:lstStyle/>
                    <a:p>
                      <a:pPr algn="l" fontAlgn="ctr"/>
                      <a:r>
                        <a:rPr lang="tr-TR" sz="1100" b="1" i="0" u="none" strike="noStrike">
                          <a:solidFill>
                            <a:srgbClr val="000000"/>
                          </a:solidFill>
                          <a:effectLst/>
                          <a:latin typeface="Arial"/>
                        </a:rPr>
                        <a:t>MAKİNE, EKİPMAN, DONANIM ALIMI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rowSpan="5">
                  <a:txBody>
                    <a:bodyPr/>
                    <a:lstStyle/>
                    <a:p>
                      <a:pPr algn="ctr" fontAlgn="ctr"/>
                      <a:r>
                        <a:rPr lang="tr-TR" sz="1400" b="1" i="0" u="none" strike="noStrike">
                          <a:solidFill>
                            <a:srgbClr val="000000"/>
                          </a:solidFill>
                          <a:effectLst/>
                          <a:latin typeface="Arial"/>
                        </a:rPr>
                        <a:t>50%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rowSpan="5">
                  <a:txBody>
                    <a:bodyPr/>
                    <a:lstStyle/>
                    <a:p>
                      <a:pPr algn="ctr" fontAlgn="ctr"/>
                      <a:r>
                        <a:rPr lang="tr-TR" sz="1100" b="1" i="0" u="none" strike="noStrike">
                          <a:solidFill>
                            <a:srgbClr val="000000"/>
                          </a:solidFill>
                          <a:effectLst/>
                          <a:latin typeface="Arial"/>
                        </a:rPr>
                        <a:t>1.000.000 USD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r>
              <a:tr h="545510">
                <a:tc>
                  <a:txBody>
                    <a:bodyPr/>
                    <a:lstStyle/>
                    <a:p>
                      <a:pPr algn="l" fontAlgn="ctr"/>
                      <a:r>
                        <a:rPr lang="tr-TR" sz="1100" b="1" i="0" u="none" strike="noStrike">
                          <a:solidFill>
                            <a:srgbClr val="000000"/>
                          </a:solidFill>
                          <a:effectLst/>
                          <a:latin typeface="Arial"/>
                        </a:rPr>
                        <a:t>YURT DIŞI OFİS-DEPO HARCAMALARI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c vMerge="1">
                  <a:txBody>
                    <a:bodyPr/>
                    <a:lstStyle/>
                    <a:p>
                      <a:endParaRPr lang="tr-TR"/>
                    </a:p>
                  </a:txBody>
                  <a:tcPr/>
                </a:tc>
                <a:tc vMerge="1">
                  <a:txBody>
                    <a:bodyPr/>
                    <a:lstStyle/>
                    <a:p>
                      <a:endParaRPr lang="tr-TR"/>
                    </a:p>
                  </a:txBody>
                  <a:tcPr/>
                </a:tc>
              </a:tr>
              <a:tr h="545510">
                <a:tc>
                  <a:txBody>
                    <a:bodyPr/>
                    <a:lstStyle/>
                    <a:p>
                      <a:pPr algn="l" fontAlgn="ctr"/>
                      <a:r>
                        <a:rPr lang="tr-TR" sz="1100" b="1" i="0" u="none" strike="noStrike">
                          <a:solidFill>
                            <a:srgbClr val="000000"/>
                          </a:solidFill>
                          <a:effectLst/>
                          <a:latin typeface="Arial"/>
                        </a:rPr>
                        <a:t>YAZILIM ALIMI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vMerge="1">
                  <a:txBody>
                    <a:bodyPr/>
                    <a:lstStyle/>
                    <a:p>
                      <a:endParaRPr lang="tr-TR"/>
                    </a:p>
                  </a:txBody>
                  <a:tcPr/>
                </a:tc>
                <a:tc vMerge="1">
                  <a:txBody>
                    <a:bodyPr/>
                    <a:lstStyle/>
                    <a:p>
                      <a:endParaRPr lang="tr-TR"/>
                    </a:p>
                  </a:txBody>
                  <a:tcPr/>
                </a:tc>
              </a:tr>
              <a:tr h="545510">
                <a:tc>
                  <a:txBody>
                    <a:bodyPr/>
                    <a:lstStyle/>
                    <a:p>
                      <a:pPr algn="l" fontAlgn="ctr"/>
                      <a:r>
                        <a:rPr lang="tr-TR" sz="1100" b="1" i="0" u="none" strike="noStrike">
                          <a:solidFill>
                            <a:srgbClr val="000000"/>
                          </a:solidFill>
                          <a:effectLst/>
                          <a:latin typeface="Arial"/>
                        </a:rPr>
                        <a:t>EĞİTİM, DANIŞMANLIK VE MÜŞTERİ ZİYARETLERİ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B3D7"/>
                    </a:solidFill>
                  </a:tcPr>
                </a:tc>
                <a:tc vMerge="1">
                  <a:txBody>
                    <a:bodyPr/>
                    <a:lstStyle/>
                    <a:p>
                      <a:endParaRPr lang="tr-TR"/>
                    </a:p>
                  </a:txBody>
                  <a:tcPr/>
                </a:tc>
                <a:tc vMerge="1">
                  <a:txBody>
                    <a:bodyPr/>
                    <a:lstStyle/>
                    <a:p>
                      <a:endParaRPr lang="tr-TR"/>
                    </a:p>
                  </a:txBody>
                  <a:tcPr/>
                </a:tc>
              </a:tr>
              <a:tr h="545510">
                <a:tc>
                  <a:txBody>
                    <a:bodyPr/>
                    <a:lstStyle/>
                    <a:p>
                      <a:pPr algn="l" fontAlgn="ctr"/>
                      <a:r>
                        <a:rPr lang="tr-TR" sz="1100" b="1" i="0" u="none" strike="noStrike" dirty="0">
                          <a:solidFill>
                            <a:srgbClr val="000000"/>
                          </a:solidFill>
                          <a:effectLst/>
                          <a:latin typeface="Arial"/>
                        </a:rPr>
                        <a:t>SERTİFİKASYON, TEST/ANALİZ, ÜRÜN DOĞRULAMA HARCAMALARI</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1594326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687"/>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923330"/>
          </a:xfrm>
          <a:prstGeom prst="rect">
            <a:avLst/>
          </a:prstGeom>
          <a:noFill/>
        </p:spPr>
        <p:txBody>
          <a:bodyPr wrap="square" rtlCol="0">
            <a:spAutoFit/>
          </a:bodyPr>
          <a:lstStyle/>
          <a:p>
            <a:pPr algn="r"/>
            <a:r>
              <a:rPr lang="tr-TR" b="1" dirty="0">
                <a:latin typeface="Calibri" pitchFamily="34" charset="0"/>
              </a:rPr>
              <a:t>DESTEK </a:t>
            </a:r>
            <a:r>
              <a:rPr lang="tr-TR" b="1" dirty="0" smtClean="0">
                <a:latin typeface="Calibri" pitchFamily="34" charset="0"/>
              </a:rPr>
              <a:t>SÜRESİ</a:t>
            </a:r>
            <a:endParaRPr lang="en-US" dirty="0">
              <a:latin typeface="Trajan Pro"/>
              <a:cs typeface="Trajan Pro"/>
            </a:endParaRPr>
          </a:p>
          <a:p>
            <a:pPr algn="r"/>
            <a:endParaRPr lang="en-US" dirty="0">
              <a:latin typeface="Trajan Pro"/>
              <a:cs typeface="Trajan Pro"/>
            </a:endParaRPr>
          </a:p>
          <a:p>
            <a:pPr algn="r"/>
            <a:endParaRPr lang="en-US" dirty="0">
              <a:latin typeface="Trajan Pro"/>
              <a:cs typeface="Trajan Pro"/>
            </a:endParaRPr>
          </a:p>
        </p:txBody>
      </p:sp>
      <p:sp>
        <p:nvSpPr>
          <p:cNvPr id="5" name="Rectangle 4"/>
          <p:cNvSpPr/>
          <p:nvPr/>
        </p:nvSpPr>
        <p:spPr>
          <a:xfrm>
            <a:off x="810706" y="1793195"/>
            <a:ext cx="7334054" cy="3693319"/>
          </a:xfrm>
          <a:prstGeom prst="rect">
            <a:avLst/>
          </a:prstGeom>
        </p:spPr>
        <p:txBody>
          <a:bodyPr wrap="square">
            <a:spAutoFit/>
          </a:bodyPr>
          <a:lstStyle/>
          <a:p>
            <a:pPr marL="342900" indent="-342900" algn="just">
              <a:lnSpc>
                <a:spcPct val="90000"/>
              </a:lnSpc>
              <a:buFont typeface="Arial" charset="0"/>
              <a:buChar char="•"/>
              <a:defRPr/>
            </a:pPr>
            <a:r>
              <a:rPr lang="tr-TR" sz="2200" b="1" dirty="0" smtClean="0"/>
              <a:t>Projenin süresi Bakanlık tarafından kapsama alındığı tarihten itibaren 2 (iki) yıldır.</a:t>
            </a:r>
            <a:endParaRPr lang="tr-TR" sz="2200" b="1" dirty="0"/>
          </a:p>
          <a:p>
            <a:pPr marL="342900" indent="-342900">
              <a:lnSpc>
                <a:spcPct val="90000"/>
              </a:lnSpc>
              <a:buFont typeface="Arial" charset="0"/>
              <a:buChar char="•"/>
              <a:defRPr/>
            </a:pPr>
            <a:endParaRPr lang="tr-TR" sz="2200" b="1" dirty="0"/>
          </a:p>
          <a:p>
            <a:pPr marL="342900" indent="-342900" algn="just">
              <a:lnSpc>
                <a:spcPct val="90000"/>
              </a:lnSpc>
              <a:buFont typeface="Arial" charset="0"/>
              <a:buChar char="•"/>
              <a:defRPr/>
            </a:pPr>
            <a:r>
              <a:rPr lang="tr-TR" sz="2200" b="1" dirty="0" smtClean="0"/>
              <a:t>Tedarikçi, proje kabulünden itibaren 6 (aylık) süreler halinde proje gerçekleşme raporunu Bakanlığa sunar.</a:t>
            </a:r>
          </a:p>
          <a:p>
            <a:pPr marL="342900" indent="-342900" algn="just">
              <a:lnSpc>
                <a:spcPct val="90000"/>
              </a:lnSpc>
              <a:buFont typeface="Arial" charset="0"/>
              <a:buChar char="•"/>
              <a:defRPr/>
            </a:pPr>
            <a:endParaRPr lang="tr-TR" sz="2200" b="1" dirty="0"/>
          </a:p>
          <a:p>
            <a:pPr marL="342900" indent="-342900" algn="just">
              <a:lnSpc>
                <a:spcPct val="90000"/>
              </a:lnSpc>
              <a:buFont typeface="Arial" charset="0"/>
              <a:buChar char="•"/>
              <a:defRPr/>
            </a:pPr>
            <a:r>
              <a:rPr lang="tr-TR" sz="2200" b="1" dirty="0" smtClean="0"/>
              <a:t>Bir şirketin en fazla bir adet projesi desteklenir.</a:t>
            </a:r>
          </a:p>
          <a:p>
            <a:pPr marL="342900" indent="-342900" algn="just">
              <a:lnSpc>
                <a:spcPct val="90000"/>
              </a:lnSpc>
              <a:buFont typeface="Arial" charset="0"/>
              <a:buChar char="•"/>
              <a:defRPr/>
            </a:pPr>
            <a:endParaRPr lang="tr-TR" sz="2200" b="1" dirty="0"/>
          </a:p>
          <a:p>
            <a:pPr marL="342900" indent="-342900" algn="just">
              <a:lnSpc>
                <a:spcPct val="90000"/>
              </a:lnSpc>
              <a:buFont typeface="Arial" charset="0"/>
              <a:buChar char="•"/>
              <a:defRPr/>
            </a:pPr>
            <a:r>
              <a:rPr lang="tr-TR" sz="2200" b="1" dirty="0" smtClean="0"/>
              <a:t>KTZ Yetkinlik Projesi destek kapsamına alınan tedarikçi, proje süresi boyunca Bakanlıkça verilen aynı mahiyetteki desteklerden yararlanamaz.</a:t>
            </a:r>
            <a:endParaRPr lang="tr-TR" sz="2200" b="1" dirty="0"/>
          </a:p>
          <a:p>
            <a:pPr algn="just">
              <a:lnSpc>
                <a:spcPct val="90000"/>
              </a:lnSpc>
              <a:defRPr/>
            </a:pPr>
            <a:endParaRPr lang="tr-TR" altLang="tr-TR" b="1" dirty="0"/>
          </a:p>
        </p:txBody>
      </p:sp>
    </p:spTree>
    <p:extLst>
      <p:ext uri="{BB962C8B-B14F-4D97-AF65-F5344CB8AC3E}">
        <p14:creationId xmlns:p14="http://schemas.microsoft.com/office/powerpoint/2010/main" val="27679600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BAŞVURU</a:t>
            </a:r>
            <a:endParaRPr lang="en-US" dirty="0">
              <a:latin typeface="Trajan Pro"/>
              <a:cs typeface="Trajan Pro"/>
            </a:endParaRPr>
          </a:p>
        </p:txBody>
      </p:sp>
      <p:sp>
        <p:nvSpPr>
          <p:cNvPr id="3" name="Rectangle 2"/>
          <p:cNvSpPr/>
          <p:nvPr/>
        </p:nvSpPr>
        <p:spPr>
          <a:xfrm>
            <a:off x="444499" y="1305342"/>
            <a:ext cx="8134333" cy="6894195"/>
          </a:xfrm>
          <a:prstGeom prst="rect">
            <a:avLst/>
          </a:prstGeom>
        </p:spPr>
        <p:txBody>
          <a:bodyPr wrap="square">
            <a:spAutoFit/>
          </a:bodyPr>
          <a:lstStyle/>
          <a:p>
            <a:pPr marL="342900" indent="-342900" algn="just">
              <a:buFont typeface="Wingdings" pitchFamily="2" charset="2"/>
              <a:buChar char="v"/>
            </a:pPr>
            <a:r>
              <a:rPr lang="tr-TR" sz="2000" b="1" dirty="0" smtClean="0">
                <a:latin typeface="Calibri" pitchFamily="34" charset="0"/>
              </a:rPr>
              <a:t>Pazara Giriş Belgeleri için, desteğe </a:t>
            </a:r>
            <a:r>
              <a:rPr lang="tr-TR" sz="2000" b="1" dirty="0">
                <a:latin typeface="Calibri" pitchFamily="34" charset="0"/>
              </a:rPr>
              <a:t>konu </a:t>
            </a:r>
            <a:r>
              <a:rPr lang="tr-TR" sz="2000" b="1" dirty="0" smtClean="0">
                <a:latin typeface="Calibri" pitchFamily="34" charset="0"/>
              </a:rPr>
              <a:t>Pazara Giriş Belgelerinin düzenlenme </a:t>
            </a:r>
            <a:r>
              <a:rPr lang="tr-TR" sz="2000" b="1" dirty="0">
                <a:latin typeface="Calibri" pitchFamily="34" charset="0"/>
              </a:rPr>
              <a:t>tarihinden </a:t>
            </a:r>
            <a:r>
              <a:rPr lang="tr-TR" sz="2000" b="1" dirty="0" smtClean="0">
                <a:latin typeface="Calibri" pitchFamily="34" charset="0"/>
              </a:rPr>
              <a:t>itibaren 6 (altı) ay, </a:t>
            </a:r>
          </a:p>
          <a:p>
            <a:pPr algn="just"/>
            <a:endParaRPr lang="tr-TR" sz="2000" b="1" dirty="0" smtClean="0">
              <a:latin typeface="Calibri" pitchFamily="34" charset="0"/>
            </a:endParaRPr>
          </a:p>
          <a:p>
            <a:pPr marL="342900" indent="-342900" algn="just">
              <a:buFont typeface="Wingdings" pitchFamily="2" charset="2"/>
              <a:buChar char="v"/>
            </a:pPr>
            <a:r>
              <a:rPr lang="tr-TR" sz="2000" b="1" dirty="0">
                <a:latin typeface="Calibri" pitchFamily="34" charset="0"/>
              </a:rPr>
              <a:t>KTZ yetkinlik projesi </a:t>
            </a:r>
            <a:r>
              <a:rPr lang="tr-TR" sz="2000" b="1" dirty="0" smtClean="0">
                <a:latin typeface="Calibri" pitchFamily="34" charset="0"/>
              </a:rPr>
              <a:t>harcamaları içinse, yurt </a:t>
            </a:r>
            <a:r>
              <a:rPr lang="tr-TR" sz="2000" b="1" dirty="0">
                <a:latin typeface="Calibri" pitchFamily="34" charset="0"/>
              </a:rPr>
              <a:t>dışı </a:t>
            </a:r>
            <a:r>
              <a:rPr lang="tr-TR" sz="2000" b="1" dirty="0" smtClean="0">
                <a:latin typeface="Calibri" pitchFamily="34" charset="0"/>
              </a:rPr>
              <a:t>belgeler </a:t>
            </a:r>
            <a:r>
              <a:rPr lang="tr-TR" sz="2000" b="1" dirty="0">
                <a:latin typeface="Calibri" pitchFamily="34" charset="0"/>
              </a:rPr>
              <a:t>Ticaret Müşaviri </a:t>
            </a:r>
            <a:r>
              <a:rPr lang="tr-TR" sz="2000" b="1" dirty="0" smtClean="0">
                <a:latin typeface="Calibri" pitchFamily="34" charset="0"/>
              </a:rPr>
              <a:t>onaylı olarak </a:t>
            </a:r>
            <a:r>
              <a:rPr lang="tr-TR" sz="2000" b="1" dirty="0">
                <a:latin typeface="Calibri" pitchFamily="34" charset="0"/>
              </a:rPr>
              <a:t>ödeme tarihinden itibaren </a:t>
            </a:r>
            <a:r>
              <a:rPr lang="tr-TR" sz="2000" b="1" u="sng" dirty="0">
                <a:latin typeface="Calibri" pitchFamily="34" charset="0"/>
              </a:rPr>
              <a:t>en geç 6 (altı) ay</a:t>
            </a:r>
            <a:r>
              <a:rPr lang="tr-TR" sz="2000" b="1" dirty="0">
                <a:latin typeface="Calibri" pitchFamily="34" charset="0"/>
              </a:rPr>
              <a:t> </a:t>
            </a:r>
            <a:endParaRPr lang="tr-TR" sz="2000" b="1" dirty="0" smtClean="0">
              <a:latin typeface="Calibri" pitchFamily="34" charset="0"/>
            </a:endParaRPr>
          </a:p>
          <a:p>
            <a:pPr algn="just"/>
            <a:endParaRPr lang="tr-TR" sz="2000" b="1" dirty="0">
              <a:latin typeface="Calibri" pitchFamily="34" charset="0"/>
            </a:endParaRPr>
          </a:p>
          <a:p>
            <a:pPr algn="just"/>
            <a:r>
              <a:rPr lang="tr-TR" sz="2000" b="1" dirty="0" smtClean="0">
                <a:latin typeface="Calibri" pitchFamily="34" charset="0"/>
              </a:rPr>
              <a:t>    içerisinde üyesi </a:t>
            </a:r>
            <a:r>
              <a:rPr lang="tr-TR" sz="2000" b="1" dirty="0">
                <a:latin typeface="Calibri" pitchFamily="34" charset="0"/>
              </a:rPr>
              <a:t>olduğu İhracatçı Birlikleri </a:t>
            </a:r>
            <a:r>
              <a:rPr lang="tr-TR" sz="2000" b="1" dirty="0" smtClean="0">
                <a:latin typeface="Calibri" pitchFamily="34" charset="0"/>
              </a:rPr>
              <a:t>Genel Sekreterliğine </a:t>
            </a:r>
            <a:r>
              <a:rPr lang="tr-TR" sz="2000" b="1" dirty="0">
                <a:latin typeface="Calibri" pitchFamily="34" charset="0"/>
              </a:rPr>
              <a:t>ibraz </a:t>
            </a:r>
            <a:r>
              <a:rPr lang="tr-TR" sz="2000" b="1" dirty="0" smtClean="0">
                <a:latin typeface="Calibri" pitchFamily="34" charset="0"/>
              </a:rPr>
              <a:t>       edilmelidir</a:t>
            </a:r>
            <a:r>
              <a:rPr lang="tr-TR" sz="2000" b="1" dirty="0">
                <a:latin typeface="Calibri" pitchFamily="34" charset="0"/>
              </a:rPr>
              <a:t>.</a:t>
            </a:r>
          </a:p>
          <a:p>
            <a:pPr algn="just"/>
            <a:endParaRPr lang="tr-TR" sz="2000" b="1" dirty="0" smtClean="0">
              <a:latin typeface="Calibri" pitchFamily="34" charset="0"/>
            </a:endParaRPr>
          </a:p>
          <a:p>
            <a:pPr marL="342900" indent="-342900" algn="just">
              <a:buFont typeface="Wingdings" pitchFamily="2" charset="2"/>
              <a:buChar char="v"/>
            </a:pPr>
            <a:r>
              <a:rPr lang="tr-TR" sz="2000" b="1" dirty="0">
                <a:latin typeface="Calibri" pitchFamily="34" charset="0"/>
              </a:rPr>
              <a:t>Başvuruda bulunan şirketlerin eksik bilgi ve belgelerini, bildirim tarihinden en geç 3 (üç) ay içerisinde tamamlamaları </a:t>
            </a:r>
            <a:r>
              <a:rPr lang="tr-TR" sz="2000" b="1" dirty="0" smtClean="0">
                <a:latin typeface="Calibri" pitchFamily="34" charset="0"/>
              </a:rPr>
              <a:t> gerekir</a:t>
            </a:r>
            <a:r>
              <a:rPr lang="tr-TR" sz="2000" b="1" dirty="0">
                <a:latin typeface="Calibri" pitchFamily="34" charset="0"/>
              </a:rPr>
              <a:t>.</a:t>
            </a:r>
          </a:p>
          <a:p>
            <a:pPr marL="342900" indent="-342900" algn="just">
              <a:buFont typeface="Wingdings" pitchFamily="2" charset="2"/>
              <a:buChar char="v"/>
            </a:pPr>
            <a:endParaRPr lang="tr-TR" sz="2000" b="1" dirty="0">
              <a:latin typeface="Calibri" pitchFamily="34" charset="0"/>
            </a:endParaRPr>
          </a:p>
          <a:p>
            <a:pPr marL="342900" indent="-342900" algn="just">
              <a:buFont typeface="Wingdings" pitchFamily="2" charset="2"/>
              <a:buChar char="v"/>
            </a:pPr>
            <a:r>
              <a:rPr lang="tr-TR" sz="2000" b="1" dirty="0" smtClean="0">
                <a:latin typeface="Calibri" pitchFamily="34" charset="0"/>
              </a:rPr>
              <a:t>Hakediş hesaplaması yapılırken destek başvuru süresinden sonra yapılmış olan ödemeler dikkate alınmaz.</a:t>
            </a:r>
            <a:endParaRPr lang="tr-TR" sz="2000" b="1" dirty="0">
              <a:latin typeface="Calibri" pitchFamily="34" charset="0"/>
            </a:endParaRPr>
          </a:p>
          <a:p>
            <a:pPr algn="just"/>
            <a:endParaRPr lang="tr-TR" sz="2000" b="1" dirty="0" smtClean="0">
              <a:latin typeface="Calibri" pitchFamily="34" charset="0"/>
            </a:endParaRPr>
          </a:p>
          <a:p>
            <a:pPr algn="just"/>
            <a:endParaRPr lang="tr-TR" sz="2000" b="1" dirty="0">
              <a:latin typeface="Calibri" pitchFamily="34" charset="0"/>
            </a:endParaRPr>
          </a:p>
          <a:p>
            <a:pPr algn="just"/>
            <a:endParaRPr lang="tr-TR" sz="2000" b="1" dirty="0" smtClean="0">
              <a:latin typeface="Calibri" pitchFamily="34" charset="0"/>
            </a:endParaRPr>
          </a:p>
          <a:p>
            <a:pPr algn="just"/>
            <a:endParaRPr lang="tr-TR" sz="2800" b="1" dirty="0">
              <a:latin typeface="Calibri" pitchFamily="34" charset="0"/>
            </a:endParaRPr>
          </a:p>
          <a:p>
            <a:pPr algn="just"/>
            <a:endParaRPr lang="tr-TR" sz="2800" b="1" dirty="0">
              <a:latin typeface="Calibri" pitchFamily="34" charset="0"/>
            </a:endParaRPr>
          </a:p>
          <a:p>
            <a:pPr algn="just"/>
            <a:r>
              <a:rPr lang="tr-TR" sz="2800" b="1" dirty="0" smtClean="0">
                <a:latin typeface="Calibri" pitchFamily="34" charset="0"/>
              </a:rPr>
              <a:t> </a:t>
            </a:r>
            <a:endParaRPr lang="tr-TR" sz="2800" b="1" dirty="0">
              <a:latin typeface="Calibri" pitchFamily="34" charset="0"/>
            </a:endParaRPr>
          </a:p>
          <a:p>
            <a:pPr algn="just"/>
            <a:endParaRPr lang="tr-TR" u="sng" dirty="0">
              <a:solidFill>
                <a:srgbClr val="7F7F7F"/>
              </a:solidFill>
            </a:endParaRPr>
          </a:p>
        </p:txBody>
      </p:sp>
    </p:spTree>
    <p:extLst>
      <p:ext uri="{BB962C8B-B14F-4D97-AF65-F5344CB8AC3E}">
        <p14:creationId xmlns:p14="http://schemas.microsoft.com/office/powerpoint/2010/main" val="40026224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923330"/>
          </a:xfrm>
          <a:prstGeom prst="rect">
            <a:avLst/>
          </a:prstGeom>
          <a:noFill/>
        </p:spPr>
        <p:txBody>
          <a:bodyPr wrap="square" rtlCol="0">
            <a:spAutoFit/>
          </a:bodyPr>
          <a:lstStyle/>
          <a:p>
            <a:pPr algn="r"/>
            <a:r>
              <a:rPr lang="tr-TR" b="1" dirty="0">
                <a:latin typeface="Calibri" pitchFamily="34" charset="0"/>
              </a:rPr>
              <a:t>ÖDEME KONUSUNDA DİKKAT EDİLECEK HUSUSLAR </a:t>
            </a:r>
            <a:br>
              <a:rPr lang="tr-TR" b="1" dirty="0">
                <a:latin typeface="Calibri" pitchFamily="34" charset="0"/>
              </a:rPr>
            </a:br>
            <a:r>
              <a:rPr lang="tr-TR" b="1" dirty="0">
                <a:latin typeface="Calibri" pitchFamily="34" charset="0"/>
              </a:rPr>
              <a:t>             </a:t>
            </a:r>
            <a:r>
              <a:rPr lang="tr-TR" b="1" u="sng" dirty="0"/>
              <a:t/>
            </a:r>
            <a:br>
              <a:rPr lang="tr-TR" b="1" u="sng" dirty="0"/>
            </a:br>
            <a:endParaRPr lang="en-US" dirty="0">
              <a:latin typeface="Trajan Pro"/>
              <a:cs typeface="Trajan Pro"/>
            </a:endParaRPr>
          </a:p>
        </p:txBody>
      </p:sp>
      <p:sp>
        <p:nvSpPr>
          <p:cNvPr id="3" name="Rectangle 2"/>
          <p:cNvSpPr/>
          <p:nvPr/>
        </p:nvSpPr>
        <p:spPr>
          <a:xfrm>
            <a:off x="527901" y="1507530"/>
            <a:ext cx="8050931" cy="4216539"/>
          </a:xfrm>
          <a:prstGeom prst="rect">
            <a:avLst/>
          </a:prstGeom>
        </p:spPr>
        <p:txBody>
          <a:bodyPr wrap="square">
            <a:spAutoFit/>
          </a:bodyPr>
          <a:lstStyle/>
          <a:p>
            <a:pPr algn="just">
              <a:buFont typeface="Wingdings" pitchFamily="2" charset="2"/>
              <a:buChar char="v"/>
            </a:pPr>
            <a:r>
              <a:rPr lang="tr-TR" sz="2400" b="1" dirty="0" smtClean="0">
                <a:latin typeface="Calibri" pitchFamily="34" charset="0"/>
              </a:rPr>
              <a:t>Ödemeler </a:t>
            </a:r>
            <a:r>
              <a:rPr lang="tr-TR" sz="2400" b="1" dirty="0">
                <a:latin typeface="Calibri" pitchFamily="34" charset="0"/>
              </a:rPr>
              <a:t>bankacılık sisteminde yapılmalıdır. </a:t>
            </a:r>
            <a:r>
              <a:rPr lang="tr-TR" sz="2400" b="1" dirty="0" smtClean="0">
                <a:latin typeface="Calibri" pitchFamily="34" charset="0"/>
              </a:rPr>
              <a:t>Banka hesabına elden yapılan ödemeler ve nakit ödemeler değerlendirmeye alınmaz. </a:t>
            </a:r>
          </a:p>
          <a:p>
            <a:pPr algn="just"/>
            <a:endParaRPr lang="tr-TR" sz="2400" b="1" dirty="0" smtClean="0">
              <a:latin typeface="Calibri" pitchFamily="34" charset="0"/>
            </a:endParaRPr>
          </a:p>
          <a:p>
            <a:pPr algn="just">
              <a:buFont typeface="Wingdings" pitchFamily="2" charset="2"/>
              <a:buChar char="v"/>
            </a:pPr>
            <a:r>
              <a:rPr lang="tr-TR" sz="2400" b="1" dirty="0">
                <a:latin typeface="Calibri" pitchFamily="34" charset="0"/>
                <a:cs typeface="Calibri" pitchFamily="34" charset="0"/>
              </a:rPr>
              <a:t>Tarım ürünleri analiz raporları ve sağlık sertifikaları için nakit olarak yapılan ödemelerde, </a:t>
            </a:r>
            <a:r>
              <a:rPr lang="tr-TR" sz="2400" b="1" dirty="0" smtClean="0">
                <a:latin typeface="Calibri" pitchFamily="34" charset="0"/>
                <a:cs typeface="Calibri" pitchFamily="34" charset="0"/>
              </a:rPr>
              <a:t>tahsilat </a:t>
            </a:r>
            <a:r>
              <a:rPr lang="tr-TR" sz="2400" b="1" dirty="0">
                <a:latin typeface="Calibri" pitchFamily="34" charset="0"/>
                <a:cs typeface="Calibri" pitchFamily="34" charset="0"/>
              </a:rPr>
              <a:t>makbuzunun ibrazı veya nakit olarak ödenmiştir  vb. bir ibarenin ilgili kurum tarafından faturanın üzerine konularak, kaşelenmesi, imzalanması ve nakit tahsilatın veya ödemenin ne zaman yapıldığının belirtilmesi </a:t>
            </a:r>
            <a:r>
              <a:rPr lang="tr-TR" sz="2400" b="1" dirty="0" smtClean="0">
                <a:latin typeface="Calibri" pitchFamily="34" charset="0"/>
                <a:cs typeface="Calibri" pitchFamily="34" charset="0"/>
              </a:rPr>
              <a:t>şartıyla kabul edilir.</a:t>
            </a:r>
            <a:endParaRPr lang="tr-TR" sz="2400" dirty="0">
              <a:solidFill>
                <a:schemeClr val="accent4">
                  <a:lumMod val="50000"/>
                  <a:lumOff val="50000"/>
                </a:schemeClr>
              </a:solidFill>
            </a:endParaRPr>
          </a:p>
          <a:p>
            <a:pPr algn="just">
              <a:buFont typeface="Wingdings" pitchFamily="2" charset="2"/>
              <a:buChar char="v"/>
            </a:pPr>
            <a:endParaRPr lang="tr-TR" sz="2800" b="1" dirty="0">
              <a:latin typeface="Calibri" pitchFamily="34" charset="0"/>
            </a:endParaRPr>
          </a:p>
        </p:txBody>
      </p:sp>
    </p:spTree>
    <p:extLst>
      <p:ext uri="{BB962C8B-B14F-4D97-AF65-F5344CB8AC3E}">
        <p14:creationId xmlns:p14="http://schemas.microsoft.com/office/powerpoint/2010/main" val="25949537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923330"/>
          </a:xfrm>
          <a:prstGeom prst="rect">
            <a:avLst/>
          </a:prstGeom>
          <a:noFill/>
        </p:spPr>
        <p:txBody>
          <a:bodyPr wrap="square" rtlCol="0">
            <a:spAutoFit/>
          </a:bodyPr>
          <a:lstStyle/>
          <a:p>
            <a:pPr algn="r"/>
            <a:r>
              <a:rPr lang="tr-TR" b="1" dirty="0">
                <a:latin typeface="Calibri" pitchFamily="34" charset="0"/>
              </a:rPr>
              <a:t>ÖDEME KONUSUNDA </a:t>
            </a:r>
            <a:br>
              <a:rPr lang="tr-TR" b="1" dirty="0">
                <a:latin typeface="Calibri" pitchFamily="34" charset="0"/>
              </a:rPr>
            </a:br>
            <a:r>
              <a:rPr lang="tr-TR" b="1" dirty="0">
                <a:latin typeface="Calibri" pitchFamily="34" charset="0"/>
              </a:rPr>
              <a:t>             DİKKAT EDİLECEK HUSUSLAR</a:t>
            </a:r>
            <a:r>
              <a:rPr lang="tr-TR" b="1" u="sng" dirty="0"/>
              <a:t/>
            </a:r>
            <a:br>
              <a:rPr lang="tr-TR" b="1" u="sng" dirty="0"/>
            </a:br>
            <a:endParaRPr lang="en-US" dirty="0">
              <a:latin typeface="Trajan Pro"/>
              <a:cs typeface="Trajan Pro"/>
            </a:endParaRPr>
          </a:p>
        </p:txBody>
      </p:sp>
      <p:sp>
        <p:nvSpPr>
          <p:cNvPr id="3" name="Rectangle 2"/>
          <p:cNvSpPr/>
          <p:nvPr/>
        </p:nvSpPr>
        <p:spPr>
          <a:xfrm>
            <a:off x="419099" y="1363050"/>
            <a:ext cx="8724900" cy="3970318"/>
          </a:xfrm>
          <a:prstGeom prst="rect">
            <a:avLst/>
          </a:prstGeom>
        </p:spPr>
        <p:txBody>
          <a:bodyPr wrap="square">
            <a:spAutoFit/>
          </a:bodyPr>
          <a:lstStyle/>
          <a:p>
            <a:pPr algn="just"/>
            <a:r>
              <a:rPr lang="tr-TR" sz="2800" b="1" dirty="0" smtClean="0">
                <a:latin typeface="Calibri" pitchFamily="34" charset="0"/>
              </a:rPr>
              <a:t>Müşteri </a:t>
            </a:r>
            <a:r>
              <a:rPr lang="tr-TR" sz="2800" b="1" dirty="0">
                <a:latin typeface="Calibri" pitchFamily="34" charset="0"/>
              </a:rPr>
              <a:t>çeki veya cirolu çekle yapılan ödemeler kabul edilmemektedir. </a:t>
            </a:r>
            <a:endParaRPr lang="tr-TR" sz="2800" b="1" dirty="0" smtClean="0">
              <a:latin typeface="Calibri" pitchFamily="34" charset="0"/>
            </a:endParaRPr>
          </a:p>
          <a:p>
            <a:pPr algn="just">
              <a:buFont typeface="Wingdings" pitchFamily="2" charset="2"/>
              <a:buChar char="v"/>
            </a:pPr>
            <a:endParaRPr lang="tr-TR" sz="2800" b="1" dirty="0">
              <a:latin typeface="Calibri" pitchFamily="34" charset="0"/>
            </a:endParaRPr>
          </a:p>
          <a:p>
            <a:pPr algn="just">
              <a:buFont typeface="Wingdings" pitchFamily="2" charset="2"/>
              <a:buChar char="v"/>
            </a:pPr>
            <a:r>
              <a:rPr lang="tr-TR" sz="2800" b="1" dirty="0">
                <a:latin typeface="Calibri" pitchFamily="34" charset="0"/>
              </a:rPr>
              <a:t>Kredi kartı ile yapılan ödemelerde şirket kredi kartı veya şirket ortaklarının kişisel kredi kartı kullanılabilir. Çalışana ait kredi kartı ile yapılan ödeme geçerli kabul edilmemektedir</a:t>
            </a:r>
            <a:r>
              <a:rPr lang="tr-TR" sz="2800" b="1" dirty="0" smtClean="0">
                <a:latin typeface="Calibri" pitchFamily="34" charset="0"/>
              </a:rPr>
              <a:t>.</a:t>
            </a:r>
          </a:p>
          <a:p>
            <a:pPr algn="just"/>
            <a:endParaRPr lang="tr-TR" sz="2800" b="1" dirty="0" smtClean="0">
              <a:latin typeface="Calibri" pitchFamily="34" charset="0"/>
            </a:endParaRPr>
          </a:p>
          <a:p>
            <a:pPr algn="just"/>
            <a:endParaRPr lang="tr-TR" sz="2800" b="1" dirty="0">
              <a:latin typeface="Calibri" pitchFamily="34" charset="0"/>
            </a:endParaRPr>
          </a:p>
        </p:txBody>
      </p:sp>
    </p:spTree>
    <p:extLst>
      <p:ext uri="{BB962C8B-B14F-4D97-AF65-F5344CB8AC3E}">
        <p14:creationId xmlns:p14="http://schemas.microsoft.com/office/powerpoint/2010/main" val="11601775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2616199" y="584200"/>
            <a:ext cx="5962633" cy="646331"/>
          </a:xfrm>
          <a:prstGeom prst="rect">
            <a:avLst/>
          </a:prstGeom>
          <a:noFill/>
        </p:spPr>
        <p:txBody>
          <a:bodyPr wrap="square" rtlCol="0">
            <a:spAutoFit/>
          </a:bodyPr>
          <a:lstStyle/>
          <a:p>
            <a:pPr algn="r"/>
            <a:r>
              <a:rPr lang="tr-TR" b="1" dirty="0" smtClean="0">
                <a:latin typeface="Calibri" pitchFamily="34" charset="0"/>
              </a:rPr>
              <a:t>DESTEK KAPSAMINDAKİ PAZARA GİRİŞ BELGELERİ</a:t>
            </a:r>
            <a:r>
              <a:rPr lang="tr-TR" b="1" u="sng" dirty="0" smtClean="0">
                <a:latin typeface="Verdana" pitchFamily="34" charset="0"/>
              </a:rPr>
              <a:t/>
            </a:r>
            <a:br>
              <a:rPr lang="tr-TR" b="1" u="sng" dirty="0" smtClean="0">
                <a:latin typeface="Verdana" pitchFamily="34" charset="0"/>
              </a:rPr>
            </a:br>
            <a:endParaRPr lang="en-US" dirty="0">
              <a:latin typeface="Trajan Pro"/>
              <a:cs typeface="Trajan Pro"/>
            </a:endParaRPr>
          </a:p>
        </p:txBody>
      </p:sp>
      <p:sp>
        <p:nvSpPr>
          <p:cNvPr id="5" name="Content Placeholder 1"/>
          <p:cNvSpPr>
            <a:spLocks noGrp="1"/>
          </p:cNvSpPr>
          <p:nvPr/>
        </p:nvSpPr>
        <p:spPr bwMode="auto">
          <a:xfrm>
            <a:off x="406400" y="1166019"/>
            <a:ext cx="4165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sz="1800">
                <a:solidFill>
                  <a:schemeClr val="tx1"/>
                </a:solidFill>
                <a:latin typeface="+mn-lt"/>
                <a:cs typeface="+mn-cs"/>
              </a:defRPr>
            </a:lvl4pPr>
            <a:lvl5pPr marL="2057400" indent="-228600" algn="l" rtl="0" eaLnBrk="0" fontAlgn="base" hangingPunct="0">
              <a:spcBef>
                <a:spcPct val="20000"/>
              </a:spcBef>
              <a:spcAft>
                <a:spcPct val="0"/>
              </a:spcAft>
              <a:buChar char="»"/>
              <a:defRPr sz="1800">
                <a:solidFill>
                  <a:schemeClr val="tx1"/>
                </a:solidFill>
                <a:latin typeface="+mn-lt"/>
                <a:cs typeface="+mn-cs"/>
              </a:defRPr>
            </a:lvl5pPr>
            <a:lvl6pPr marL="2514600" indent="-228600" algn="l" rtl="0" fontAlgn="base">
              <a:spcBef>
                <a:spcPct val="20000"/>
              </a:spcBef>
              <a:spcAft>
                <a:spcPct val="0"/>
              </a:spcAft>
              <a:buChar char="»"/>
              <a:defRPr sz="1800">
                <a:solidFill>
                  <a:schemeClr val="tx1"/>
                </a:solidFill>
                <a:latin typeface="+mn-lt"/>
                <a:cs typeface="+mn-cs"/>
              </a:defRPr>
            </a:lvl6pPr>
            <a:lvl7pPr marL="2971800" indent="-228600" algn="l" rtl="0" fontAlgn="base">
              <a:spcBef>
                <a:spcPct val="20000"/>
              </a:spcBef>
              <a:spcAft>
                <a:spcPct val="0"/>
              </a:spcAft>
              <a:buChar char="»"/>
              <a:defRPr sz="1800">
                <a:solidFill>
                  <a:schemeClr val="tx1"/>
                </a:solidFill>
                <a:latin typeface="+mn-lt"/>
                <a:cs typeface="+mn-cs"/>
              </a:defRPr>
            </a:lvl7pPr>
            <a:lvl8pPr marL="3429000" indent="-228600" algn="l" rtl="0" fontAlgn="base">
              <a:spcBef>
                <a:spcPct val="20000"/>
              </a:spcBef>
              <a:spcAft>
                <a:spcPct val="0"/>
              </a:spcAft>
              <a:buChar char="»"/>
              <a:defRPr sz="1800">
                <a:solidFill>
                  <a:schemeClr val="tx1"/>
                </a:solidFill>
                <a:latin typeface="+mn-lt"/>
                <a:cs typeface="+mn-cs"/>
              </a:defRPr>
            </a:lvl8pPr>
            <a:lvl9pPr marL="3886200" indent="-228600" algn="l" rtl="0" fontAlgn="base">
              <a:spcBef>
                <a:spcPct val="20000"/>
              </a:spcBef>
              <a:spcAft>
                <a:spcPct val="0"/>
              </a:spcAft>
              <a:buChar char="»"/>
              <a:defRPr sz="1800">
                <a:solidFill>
                  <a:schemeClr val="tx1"/>
                </a:solidFill>
                <a:latin typeface="+mn-lt"/>
                <a:cs typeface="+mn-cs"/>
              </a:defRPr>
            </a:lvl9pPr>
          </a:lstStyle>
          <a:p>
            <a:pPr marL="0" indent="0">
              <a:buFontTx/>
              <a:buNone/>
            </a:pPr>
            <a:endParaRPr lang="tr-TR" sz="1100" b="1" dirty="0" smtClean="0">
              <a:latin typeface="Calibri" pitchFamily="34" charset="0"/>
            </a:endParaRPr>
          </a:p>
        </p:txBody>
      </p:sp>
      <p:sp>
        <p:nvSpPr>
          <p:cNvPr id="4" name="Rectangle 3"/>
          <p:cNvSpPr/>
          <p:nvPr/>
        </p:nvSpPr>
        <p:spPr>
          <a:xfrm>
            <a:off x="273033" y="1137672"/>
            <a:ext cx="8528067" cy="5886227"/>
          </a:xfrm>
          <a:prstGeom prst="rect">
            <a:avLst/>
          </a:prstGeom>
        </p:spPr>
        <p:txBody>
          <a:bodyPr wrap="square">
            <a:spAutoFit/>
          </a:bodyPr>
          <a:lstStyle/>
          <a:p>
            <a:pPr marL="228600" indent="-228600">
              <a:buAutoNum type="alphaUcPeriod"/>
            </a:pPr>
            <a:r>
              <a:rPr lang="tr-TR" sz="1400" b="1" u="sng" dirty="0" smtClean="0"/>
              <a:t>BELGELER</a:t>
            </a:r>
          </a:p>
          <a:p>
            <a:endParaRPr lang="tr-TR" sz="1400" b="1" u="sng" dirty="0" smtClean="0"/>
          </a:p>
          <a:p>
            <a:r>
              <a:rPr lang="tr-TR" sz="1100" b="1" dirty="0"/>
              <a:t>2014/8 sayılı Pazara Giriş Belgelerinin Desteklenmesine İlişkin Karar’ın Uygulama Usul ve Esasları Genelgesi’nin 4. maddesinde tanımı yer alan “Akredite Edilmiş Kurum/Kuruluşlar”dan alınan ve 2014/8 sayılı Karar ile Uygulama Usul ve Esasları Genelgesi ‘nde yer alan şartları taşıyan ve uluslararası nitelikteki, diğer ülke pazarlarına girişi sağlayan aşağıdaki belgeler desteklenir. </a:t>
            </a:r>
          </a:p>
          <a:p>
            <a:endParaRPr lang="tr-TR" sz="1100" b="1" dirty="0" smtClean="0"/>
          </a:p>
          <a:p>
            <a:pPr marL="228600" lvl="0" indent="-228600">
              <a:buFont typeface="+mj-lt"/>
              <a:buAutoNum type="arabicPeriod"/>
            </a:pPr>
            <a:r>
              <a:rPr lang="tr-TR" sz="1050" b="1" dirty="0"/>
              <a:t>ACS (Attestation de Conformitte Sanitaire-Sağlık Uygunluk Sertifikası)</a:t>
            </a:r>
          </a:p>
          <a:p>
            <a:pPr marL="228600" lvl="0" indent="-228600">
              <a:buFont typeface="+mj-lt"/>
              <a:buAutoNum type="arabicPeriod"/>
            </a:pPr>
            <a:r>
              <a:rPr lang="tr-TR" sz="1050" b="1" dirty="0"/>
              <a:t>ADR SERTİFİKALARI</a:t>
            </a:r>
          </a:p>
          <a:p>
            <a:pPr marL="228600" lvl="0" indent="-228600">
              <a:buFont typeface="+mj-lt"/>
              <a:buAutoNum type="arabicPeriod"/>
            </a:pPr>
            <a:r>
              <a:rPr lang="tr-TR" sz="1050" b="1" dirty="0"/>
              <a:t>AD 2000 CODE</a:t>
            </a:r>
          </a:p>
          <a:p>
            <a:pPr marL="228600" lvl="0" indent="-228600">
              <a:buFont typeface="+mj-lt"/>
              <a:buAutoNum type="arabicPeriod"/>
            </a:pPr>
            <a:r>
              <a:rPr lang="tr-TR" sz="1050" b="1" dirty="0"/>
              <a:t>AS/EN/JISQ 9100 BELGELERİ</a:t>
            </a:r>
          </a:p>
          <a:p>
            <a:pPr marL="228600" lvl="0" indent="-228600">
              <a:buFont typeface="+mj-lt"/>
              <a:buAutoNum type="arabicPeriod"/>
            </a:pPr>
            <a:r>
              <a:rPr lang="tr-TR" sz="1050" b="1" dirty="0"/>
              <a:t>BASEC SERTİFİKASI</a:t>
            </a:r>
          </a:p>
          <a:p>
            <a:pPr marL="228600" lvl="0" indent="-228600">
              <a:buFont typeface="+mj-lt"/>
              <a:buAutoNum type="arabicPeriod"/>
            </a:pPr>
            <a:r>
              <a:rPr lang="tr-TR" sz="1050" b="1" dirty="0"/>
              <a:t>BRC SERTİFİKASI</a:t>
            </a:r>
          </a:p>
          <a:p>
            <a:pPr marL="228600" lvl="0" indent="-228600">
              <a:buFont typeface="+mj-lt"/>
              <a:buAutoNum type="arabicPeriod"/>
            </a:pPr>
            <a:r>
              <a:rPr lang="tr-TR" sz="1050" b="1" dirty="0"/>
              <a:t>CARB SERTİFİKASI</a:t>
            </a:r>
          </a:p>
          <a:p>
            <a:pPr marL="228600" lvl="0" indent="-228600">
              <a:buFont typeface="+mj-lt"/>
              <a:buAutoNum type="arabicPeriod"/>
            </a:pPr>
            <a:r>
              <a:rPr lang="tr-TR" sz="1050" b="1" dirty="0"/>
              <a:t>CB SERTİFİKASI</a:t>
            </a:r>
          </a:p>
          <a:p>
            <a:pPr marL="228600" lvl="0" indent="-228600">
              <a:buFont typeface="+mj-lt"/>
              <a:buAutoNum type="arabicPeriod"/>
            </a:pPr>
            <a:r>
              <a:rPr lang="tr-TR" sz="1050" b="1" dirty="0"/>
              <a:t>CE İŞARETİ </a:t>
            </a:r>
          </a:p>
          <a:p>
            <a:pPr marL="228600" lvl="0" indent="-228600">
              <a:buFont typeface="+mj-lt"/>
              <a:buAutoNum type="arabicPeriod"/>
            </a:pPr>
            <a:r>
              <a:rPr lang="tr-TR" sz="1050" b="1" dirty="0"/>
              <a:t>CEKAL SERTİFİKASI</a:t>
            </a:r>
          </a:p>
          <a:p>
            <a:pPr marL="228600" lvl="0" indent="-228600">
              <a:buFont typeface="+mj-lt"/>
              <a:buAutoNum type="arabicPeriod"/>
            </a:pPr>
            <a:r>
              <a:rPr lang="tr-TR" sz="1050" b="1" dirty="0"/>
              <a:t>DIN SERİSİ BELGELER</a:t>
            </a:r>
          </a:p>
          <a:p>
            <a:pPr marL="228600" lvl="0" indent="-228600">
              <a:buFont typeface="+mj-lt"/>
              <a:buAutoNum type="arabicPeriod"/>
            </a:pPr>
            <a:r>
              <a:rPr lang="tr-TR" sz="1050" b="1" dirty="0"/>
              <a:t>ECE YÖNETMELİKLERİ UYARINCA ALINAN SERTİFİKALAR</a:t>
            </a:r>
          </a:p>
          <a:p>
            <a:pPr marL="228600" lvl="0" indent="-228600">
              <a:buFont typeface="+mj-lt"/>
              <a:buAutoNum type="arabicPeriod"/>
            </a:pPr>
            <a:r>
              <a:rPr lang="tr-TR" sz="1050" b="1" dirty="0"/>
              <a:t>EC TYPE EXAMINATION SERTİFİKALARI</a:t>
            </a:r>
          </a:p>
          <a:p>
            <a:pPr marL="228600" lvl="0" indent="-228600">
              <a:buFont typeface="+mj-lt"/>
              <a:buAutoNum type="arabicPeriod"/>
            </a:pPr>
            <a:r>
              <a:rPr lang="tr-TR" sz="1050" b="1" dirty="0"/>
              <a:t>ECOLABEL SERTİFİKASI</a:t>
            </a:r>
          </a:p>
          <a:p>
            <a:pPr marL="228600" lvl="0" indent="-228600">
              <a:buFont typeface="+mj-lt"/>
              <a:buAutoNum type="arabicPeriod"/>
            </a:pPr>
            <a:r>
              <a:rPr lang="tr-TR" sz="1050" b="1" dirty="0"/>
              <a:t>EMC SERTİFİKASI</a:t>
            </a:r>
          </a:p>
          <a:p>
            <a:pPr marL="228600" lvl="0" indent="-228600">
              <a:buFont typeface="+mj-lt"/>
              <a:buAutoNum type="arabicPeriod"/>
            </a:pPr>
            <a:r>
              <a:rPr lang="tr-TR" sz="1050" b="1" dirty="0"/>
              <a:t>EN SERİSİ SERTİFİKALAR</a:t>
            </a:r>
          </a:p>
          <a:p>
            <a:pPr marL="228600" lvl="0" indent="-228600">
              <a:buFont typeface="+mj-lt"/>
              <a:buAutoNum type="arabicPeriod"/>
            </a:pPr>
            <a:r>
              <a:rPr lang="tr-TR" sz="1050" b="1" dirty="0"/>
              <a:t>ETA (European Technical Approval-Avrupa Teknik Onayı)</a:t>
            </a:r>
          </a:p>
          <a:p>
            <a:pPr marL="228600" lvl="0" indent="-228600">
              <a:buFont typeface="+mj-lt"/>
              <a:buAutoNum type="arabicPeriod"/>
            </a:pPr>
            <a:r>
              <a:rPr lang="tr-TR" sz="1050" b="1" dirty="0"/>
              <a:t>EUROVENT SERTİFİKASI</a:t>
            </a:r>
          </a:p>
          <a:p>
            <a:pPr marL="228600" lvl="0" indent="-228600">
              <a:buFont typeface="+mj-lt"/>
              <a:buAutoNum type="arabicPeriod"/>
            </a:pPr>
            <a:r>
              <a:rPr lang="tr-TR" sz="1050" b="1" dirty="0"/>
              <a:t>FIBC (Flexible Intermediate Bulk Container) TEST SERTİFİKALARI</a:t>
            </a:r>
          </a:p>
          <a:p>
            <a:pPr marL="228600" lvl="0" indent="-228600">
              <a:buFont typeface="+mj-lt"/>
              <a:buAutoNum type="arabicPeriod"/>
            </a:pPr>
            <a:r>
              <a:rPr lang="tr-TR" sz="1050" b="1" dirty="0"/>
              <a:t>FM APPROVALS</a:t>
            </a:r>
          </a:p>
          <a:p>
            <a:pPr marL="228600" lvl="0" indent="-228600">
              <a:buFont typeface="+mj-lt"/>
              <a:buAutoNum type="arabicPeriod"/>
            </a:pPr>
            <a:r>
              <a:rPr lang="tr-TR" sz="1050" b="1" dirty="0"/>
              <a:t>FSSC 22000 SERTİFİKASI</a:t>
            </a:r>
          </a:p>
          <a:p>
            <a:pPr marL="228600" lvl="0" indent="-228600">
              <a:buFont typeface="+mj-lt"/>
              <a:buAutoNum type="arabicPeriod"/>
            </a:pPr>
            <a:r>
              <a:rPr lang="tr-TR" sz="1050" b="1" dirty="0"/>
              <a:t>G MARK SERTİFİKASI</a:t>
            </a:r>
          </a:p>
          <a:p>
            <a:pPr marL="228600" lvl="0" indent="-228600">
              <a:buFont typeface="+mj-lt"/>
              <a:buAutoNum type="arabicPeriod"/>
            </a:pPr>
            <a:r>
              <a:rPr lang="tr-TR" sz="1050" b="1" dirty="0"/>
              <a:t>GMP (Good Manufacturing Practices) SERTİFİKASI </a:t>
            </a:r>
          </a:p>
          <a:p>
            <a:pPr marL="228600" lvl="0" indent="-228600">
              <a:buFont typeface="+mj-lt"/>
              <a:buAutoNum type="arabicPeriod"/>
            </a:pPr>
            <a:r>
              <a:rPr lang="tr-TR" sz="1050" b="1" dirty="0"/>
              <a:t>GMP+ FSA (Feed Safety Assurance) SERTİFİKASI</a:t>
            </a:r>
          </a:p>
          <a:p>
            <a:pPr marL="228600" lvl="0" indent="-228600">
              <a:buFont typeface="+mj-lt"/>
              <a:buAutoNum type="arabicPeriod"/>
            </a:pPr>
            <a:r>
              <a:rPr lang="tr-TR" sz="1050" b="1" dirty="0"/>
              <a:t>GOST BELGELERİ</a:t>
            </a:r>
          </a:p>
          <a:p>
            <a:pPr marL="228600" lvl="0" indent="-228600">
              <a:buFont typeface="+mj-lt"/>
              <a:buAutoNum type="arabicPeriod"/>
            </a:pPr>
            <a:r>
              <a:rPr lang="tr-TR" sz="1050" b="1" dirty="0"/>
              <a:t>GS (Geprüfte Sicherheit) SERTİFİKASI</a:t>
            </a:r>
          </a:p>
          <a:p>
            <a:pPr marL="228600" lvl="0" indent="-228600">
              <a:buFont typeface="+mj-lt"/>
              <a:buAutoNum type="arabicPeriod"/>
            </a:pPr>
            <a:r>
              <a:rPr lang="tr-TR" sz="1050" b="1" dirty="0"/>
              <a:t>HACCP SERTİFİKASI</a:t>
            </a:r>
          </a:p>
          <a:p>
            <a:pPr marL="228600" lvl="0" indent="-228600">
              <a:buFont typeface="+mj-lt"/>
              <a:buAutoNum type="arabicPeriod"/>
            </a:pPr>
            <a:r>
              <a:rPr lang="tr-TR" sz="1050" b="1" dirty="0"/>
              <a:t>HAR </a:t>
            </a:r>
            <a:r>
              <a:rPr lang="tr-TR" sz="1050" b="1" dirty="0" smtClean="0"/>
              <a:t>BELGESİ</a:t>
            </a:r>
            <a:endParaRPr lang="tr-TR" sz="1050" b="1" dirty="0"/>
          </a:p>
        </p:txBody>
      </p:sp>
    </p:spTree>
    <p:extLst>
      <p:ext uri="{BB962C8B-B14F-4D97-AF65-F5344CB8AC3E}">
        <p14:creationId xmlns:p14="http://schemas.microsoft.com/office/powerpoint/2010/main" val="34671338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smtClean="0">
                <a:latin typeface="Calibri" pitchFamily="34" charset="0"/>
              </a:rPr>
              <a:t>DESTEK KAPSAMINDAKİ PAZARA GİRİŞ BELGELERİ</a:t>
            </a:r>
            <a:r>
              <a:rPr lang="tr-TR" b="1" u="sng" dirty="0">
                <a:latin typeface="Verdana" pitchFamily="34" charset="0"/>
              </a:rPr>
              <a:t/>
            </a:r>
            <a:br>
              <a:rPr lang="tr-TR" b="1" u="sng" dirty="0">
                <a:latin typeface="Verdana" pitchFamily="34" charset="0"/>
              </a:rPr>
            </a:br>
            <a:endParaRPr lang="en-US" dirty="0">
              <a:latin typeface="Trajan Pro"/>
              <a:cs typeface="Trajan Pro"/>
            </a:endParaRPr>
          </a:p>
        </p:txBody>
      </p:sp>
      <p:sp>
        <p:nvSpPr>
          <p:cNvPr id="9" name="Rectangle 8"/>
          <p:cNvSpPr/>
          <p:nvPr/>
        </p:nvSpPr>
        <p:spPr>
          <a:xfrm>
            <a:off x="292230" y="1110335"/>
            <a:ext cx="8408709" cy="5586145"/>
          </a:xfrm>
          <a:prstGeom prst="rect">
            <a:avLst/>
          </a:prstGeom>
        </p:spPr>
        <p:txBody>
          <a:bodyPr wrap="square">
            <a:spAutoFit/>
          </a:bodyPr>
          <a:lstStyle/>
          <a:p>
            <a:pPr marL="228600" lvl="0" indent="-228600">
              <a:buFont typeface="+mj-lt"/>
              <a:buAutoNum type="arabicPeriod" startAt="29"/>
            </a:pPr>
            <a:r>
              <a:rPr lang="tr-TR" sz="1050" b="1" dirty="0"/>
              <a:t>HELAL BELGESİ                                      </a:t>
            </a:r>
          </a:p>
          <a:p>
            <a:pPr marL="228600" lvl="0" indent="-228600">
              <a:buFont typeface="+mj-lt"/>
              <a:buAutoNum type="arabicPeriod" startAt="29"/>
            </a:pPr>
            <a:r>
              <a:rPr lang="tr-TR" sz="1050" b="1" dirty="0"/>
              <a:t>HİJYEN SERTİFİKALARI</a:t>
            </a:r>
          </a:p>
          <a:p>
            <a:pPr marL="228600" lvl="0" indent="-228600">
              <a:buFont typeface="+mj-lt"/>
              <a:buAutoNum type="arabicPeriod" startAt="29"/>
            </a:pPr>
            <a:r>
              <a:rPr lang="tr-TR" sz="1050" b="1" dirty="0"/>
              <a:t>IFS FOOD SERTİFİKASI</a:t>
            </a:r>
          </a:p>
          <a:p>
            <a:pPr marL="228600" lvl="0" indent="-228600">
              <a:buFont typeface="+mj-lt"/>
              <a:buAutoNum type="arabicPeriod" startAt="29"/>
            </a:pPr>
            <a:r>
              <a:rPr lang="tr-TR" sz="1050" b="1" dirty="0"/>
              <a:t>ISO 14001, 14064, 22000, 27001, 50001 BELGELERİ</a:t>
            </a:r>
          </a:p>
          <a:p>
            <a:pPr marL="228600" lvl="0" indent="-228600">
              <a:buFont typeface="+mj-lt"/>
              <a:buAutoNum type="arabicPeriod" startAt="29"/>
            </a:pPr>
            <a:r>
              <a:rPr lang="tr-TR" sz="1050" b="1" dirty="0"/>
              <a:t>İYİ TARIM UYGULAMALARI</a:t>
            </a:r>
          </a:p>
          <a:p>
            <a:pPr marL="228600" lvl="0" indent="-228600">
              <a:buFont typeface="+mj-lt"/>
              <a:buAutoNum type="arabicPeriod" startAt="29"/>
            </a:pPr>
            <a:r>
              <a:rPr lang="tr-TR" sz="1050" b="1" dirty="0"/>
              <a:t>KEMA KEUR SERTİFİKASI</a:t>
            </a:r>
          </a:p>
          <a:p>
            <a:pPr marL="228600" lvl="0" indent="-228600">
              <a:buFont typeface="+mj-lt"/>
              <a:buAutoNum type="arabicPeriod" startAt="29"/>
            </a:pPr>
            <a:r>
              <a:rPr lang="tr-TR" sz="1050" b="1" dirty="0"/>
              <a:t>KEYMARK SERTİFİKASI</a:t>
            </a:r>
          </a:p>
          <a:p>
            <a:pPr marL="228600" lvl="0" indent="-228600">
              <a:buFont typeface="+mj-lt"/>
              <a:buAutoNum type="arabicPeriod" startAt="29"/>
            </a:pPr>
            <a:r>
              <a:rPr lang="tr-TR" sz="1050" b="1" dirty="0"/>
              <a:t>KITEMARK SERTİFİKASI</a:t>
            </a:r>
          </a:p>
          <a:p>
            <a:pPr marL="228600" lvl="0" indent="-228600">
              <a:buFont typeface="+mj-lt"/>
              <a:buAutoNum type="arabicPeriod" startAt="29"/>
            </a:pPr>
            <a:r>
              <a:rPr lang="tr-TR" sz="1050" b="1" dirty="0"/>
              <a:t>KOŞER SERTİFİKASI</a:t>
            </a:r>
          </a:p>
          <a:p>
            <a:pPr marL="228600" lvl="0" indent="-228600">
              <a:buFont typeface="+mj-lt"/>
              <a:buAutoNum type="arabicPeriod" startAt="29"/>
            </a:pPr>
            <a:r>
              <a:rPr lang="tr-TR" sz="1050" b="1" dirty="0"/>
              <a:t>MANUFACTURING APPROVAL OF STEEL FORGING</a:t>
            </a:r>
          </a:p>
          <a:p>
            <a:pPr marL="228600" lvl="0" indent="-228600">
              <a:buFont typeface="+mj-lt"/>
              <a:buAutoNum type="arabicPeriod" startAt="29"/>
            </a:pPr>
            <a:r>
              <a:rPr lang="tr-TR" sz="1050" b="1" dirty="0"/>
              <a:t>MASTER CERTIFICATE</a:t>
            </a:r>
          </a:p>
          <a:p>
            <a:pPr marL="228600" lvl="0" indent="-228600">
              <a:buFont typeface="+mj-lt"/>
              <a:buAutoNum type="arabicPeriod" startAt="29"/>
            </a:pPr>
            <a:r>
              <a:rPr lang="tr-TR" sz="1050" b="1" dirty="0"/>
              <a:t>MARINE CERTIFICATE</a:t>
            </a:r>
          </a:p>
          <a:p>
            <a:pPr marL="228600" lvl="0" indent="-228600">
              <a:buFont typeface="+mj-lt"/>
              <a:buAutoNum type="arabicPeriod" startAt="29"/>
            </a:pPr>
            <a:r>
              <a:rPr lang="tr-TR" sz="1050" b="1" dirty="0"/>
              <a:t>NF (Normes Françaises) İŞARETİ/SERTİFİKASI</a:t>
            </a:r>
          </a:p>
          <a:p>
            <a:pPr marL="228600" lvl="0" indent="-228600">
              <a:buFont typeface="+mj-lt"/>
              <a:buAutoNum type="arabicPeriod" startAt="29"/>
            </a:pPr>
            <a:r>
              <a:rPr lang="tr-TR" sz="1050" b="1" dirty="0"/>
              <a:t>ORGANİK ÜRÜN SERTİFİKALARI</a:t>
            </a:r>
          </a:p>
          <a:p>
            <a:pPr marL="228600" lvl="0" indent="-228600">
              <a:buFont typeface="+mj-lt"/>
              <a:buAutoNum type="arabicPeriod" startAt="29"/>
            </a:pPr>
            <a:r>
              <a:rPr lang="tr-TR" sz="1050" b="1" dirty="0"/>
              <a:t>Q-MARK SERTİFİKASI</a:t>
            </a:r>
          </a:p>
          <a:p>
            <a:pPr marL="228600" lvl="0" indent="-228600">
              <a:buFont typeface="+mj-lt"/>
              <a:buAutoNum type="arabicPeriod" startAt="29"/>
            </a:pPr>
            <a:r>
              <a:rPr lang="tr-TR" sz="1050" b="1" dirty="0"/>
              <a:t>RAL (German Institute for Quality Assurance and Certification)</a:t>
            </a:r>
          </a:p>
          <a:p>
            <a:pPr marL="228600" lvl="0" indent="-228600">
              <a:buFont typeface="+mj-lt"/>
              <a:buAutoNum type="arabicPeriod" startAt="29"/>
            </a:pPr>
            <a:r>
              <a:rPr lang="tr-TR" sz="1050" b="1" dirty="0"/>
              <a:t>RTN (ROSTEKHNADZOR)</a:t>
            </a:r>
          </a:p>
          <a:p>
            <a:pPr marL="228600" lvl="0" indent="-228600">
              <a:buFont typeface="+mj-lt"/>
              <a:buAutoNum type="arabicPeriod" startAt="29"/>
            </a:pPr>
            <a:r>
              <a:rPr lang="tr-TR" sz="1050" b="1" dirty="0"/>
              <a:t>GÜMRÜK BİRLİĞİ SERTİFİKASI (Rusya, Kazakistan, Belarus)</a:t>
            </a:r>
          </a:p>
          <a:p>
            <a:pPr marL="228600" lvl="0" indent="-228600">
              <a:buFont typeface="+mj-lt"/>
              <a:buAutoNum type="arabicPeriod" startAt="29"/>
            </a:pPr>
            <a:r>
              <a:rPr lang="tr-TR" sz="1050" b="1" dirty="0"/>
              <a:t>S MARK SERTİFİKASI (Arjantin)</a:t>
            </a:r>
          </a:p>
          <a:p>
            <a:pPr marL="228600" lvl="0" indent="-228600">
              <a:buFont typeface="+mj-lt"/>
              <a:buAutoNum type="arabicPeriod" startAt="29"/>
            </a:pPr>
            <a:r>
              <a:rPr lang="tr-TR" sz="1050" b="1" dirty="0"/>
              <a:t>SOLAR CERTIFICATE</a:t>
            </a:r>
          </a:p>
          <a:p>
            <a:pPr marL="228600" lvl="0" indent="-228600">
              <a:buFont typeface="+mj-lt"/>
              <a:buAutoNum type="arabicPeriod" startAt="29"/>
            </a:pPr>
            <a:r>
              <a:rPr lang="tr-TR" sz="1050" b="1" dirty="0"/>
              <a:t>SOLAR KEYMARK</a:t>
            </a:r>
          </a:p>
          <a:p>
            <a:pPr marL="228600" lvl="0" indent="-228600">
              <a:buFont typeface="+mj-lt"/>
              <a:buAutoNum type="arabicPeriod" startAt="29"/>
            </a:pPr>
            <a:r>
              <a:rPr lang="tr-TR" sz="1050" b="1" dirty="0"/>
              <a:t>STANDARDSMARK</a:t>
            </a:r>
          </a:p>
          <a:p>
            <a:pPr marL="228600" lvl="0" indent="-228600">
              <a:buFont typeface="+mj-lt"/>
              <a:buAutoNum type="arabicPeriod" startAt="29"/>
            </a:pPr>
            <a:r>
              <a:rPr lang="tr-TR" sz="1050" b="1" dirty="0"/>
              <a:t>TEKNİK REGLAMENT SERTİFİKALARI</a:t>
            </a:r>
          </a:p>
          <a:p>
            <a:pPr marL="228600" lvl="0" indent="-228600">
              <a:buFont typeface="+mj-lt"/>
              <a:buAutoNum type="arabicPeriod" startAt="29"/>
            </a:pPr>
            <a:r>
              <a:rPr lang="tr-TR" sz="1050" b="1" dirty="0"/>
              <a:t>TEKNİK SVIDETELSTVO BELGESİ</a:t>
            </a:r>
          </a:p>
          <a:p>
            <a:pPr marL="228600" lvl="0" indent="-228600">
              <a:buFont typeface="+mj-lt"/>
              <a:buAutoNum type="arabicPeriod" startAt="29"/>
            </a:pPr>
            <a:r>
              <a:rPr lang="tr-TR" sz="1050" b="1" dirty="0"/>
              <a:t>TOXPROOF SERTİFİKASI</a:t>
            </a:r>
          </a:p>
          <a:p>
            <a:pPr marL="228600" lvl="0" indent="-228600">
              <a:buFont typeface="+mj-lt"/>
              <a:buAutoNum type="arabicPeriod" startAt="29"/>
            </a:pPr>
            <a:r>
              <a:rPr lang="tr-TR" sz="1050" b="1" dirty="0"/>
              <a:t>TSI (Technical Specifications For Interoperability) SERTİFİKALARI</a:t>
            </a:r>
          </a:p>
          <a:p>
            <a:pPr marL="228600" lvl="0" indent="-228600">
              <a:buFont typeface="+mj-lt"/>
              <a:buAutoNum type="arabicPeriod" startAt="29"/>
            </a:pPr>
            <a:r>
              <a:rPr lang="tr-TR" sz="1050" b="1" dirty="0"/>
              <a:t>TYPE APPROVAL SERTİFİKALARI</a:t>
            </a:r>
          </a:p>
          <a:p>
            <a:pPr marL="228600" lvl="0" indent="-228600">
              <a:buFont typeface="+mj-lt"/>
              <a:buAutoNum type="arabicPeriod" startAt="29"/>
            </a:pPr>
            <a:r>
              <a:rPr lang="tr-TR" sz="1050" b="1" dirty="0"/>
              <a:t>TYPE TEST SERTİFİKALARI</a:t>
            </a:r>
          </a:p>
          <a:p>
            <a:pPr marL="228600" lvl="0" indent="-228600">
              <a:buFont typeface="+mj-lt"/>
              <a:buAutoNum type="arabicPeriod" startAt="29"/>
            </a:pPr>
            <a:r>
              <a:rPr lang="tr-TR" sz="1050" b="1" dirty="0"/>
              <a:t>UKRSEPRO SERTİFİKASI</a:t>
            </a:r>
          </a:p>
          <a:p>
            <a:pPr marL="228600" lvl="0" indent="-228600">
              <a:buFont typeface="+mj-lt"/>
              <a:buAutoNum type="arabicPeriod" startAt="29"/>
            </a:pPr>
            <a:r>
              <a:rPr lang="tr-TR" sz="1050" b="1" dirty="0"/>
              <a:t>UYGUNLUK SERTİFİKALARI (Certificate Of Conformity)</a:t>
            </a:r>
          </a:p>
          <a:p>
            <a:pPr marL="228600" lvl="0" indent="-228600">
              <a:buFont typeface="+mj-lt"/>
              <a:buAutoNum type="arabicPeriod" startAt="29"/>
            </a:pPr>
            <a:r>
              <a:rPr lang="tr-TR" sz="1050" b="1" dirty="0"/>
              <a:t>VDE SERTİFİKASI</a:t>
            </a:r>
          </a:p>
          <a:p>
            <a:pPr marL="228600" lvl="0" indent="-228600">
              <a:buFont typeface="+mj-lt"/>
              <a:buAutoNum type="arabicPeriod" startAt="29"/>
            </a:pPr>
            <a:r>
              <a:rPr lang="tr-TR" sz="1050" b="1" dirty="0"/>
              <a:t>WRAS (Water Regulations Advisory Scheme) SERTİFİKASI</a:t>
            </a:r>
          </a:p>
          <a:p>
            <a:pPr marL="228600" lvl="0" indent="-228600">
              <a:buFont typeface="+mj-lt"/>
              <a:buAutoNum type="arabicPeriod" startAt="29"/>
            </a:pPr>
            <a:r>
              <a:rPr lang="tr-TR" sz="1050" b="1" dirty="0"/>
              <a:t>WATERMARK SERTİFİKASI</a:t>
            </a:r>
          </a:p>
          <a:p>
            <a:pPr marL="228600" lvl="0" indent="-228600">
              <a:buFont typeface="+mj-lt"/>
              <a:buAutoNum type="arabicPeriod" startAt="29"/>
            </a:pPr>
            <a:r>
              <a:rPr lang="tr-TR" sz="1050" b="1" dirty="0"/>
              <a:t>YANGIN SERTİFİKALARI</a:t>
            </a:r>
          </a:p>
        </p:txBody>
      </p:sp>
    </p:spTree>
    <p:extLst>
      <p:ext uri="{BB962C8B-B14F-4D97-AF65-F5344CB8AC3E}">
        <p14:creationId xmlns:p14="http://schemas.microsoft.com/office/powerpoint/2010/main" val="13756145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677108"/>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a:solidFill>
                <a:schemeClr val="bg1">
                  <a:lumMod val="50000"/>
                </a:schemeClr>
              </a:solidFill>
              <a:latin typeface="Trajan Pro"/>
              <a:cs typeface="Trajan Pro"/>
            </a:endParaRP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DESTEK KAPSAMINDAKİ PAZARA GİRİŞ BELGELERİ </a:t>
            </a:r>
            <a:endParaRPr lang="en-US" dirty="0">
              <a:latin typeface="Trajan Pro"/>
              <a:cs typeface="Trajan Pro"/>
            </a:endParaRPr>
          </a:p>
        </p:txBody>
      </p:sp>
      <p:sp>
        <p:nvSpPr>
          <p:cNvPr id="5" name="Rectangle 4"/>
          <p:cNvSpPr/>
          <p:nvPr/>
        </p:nvSpPr>
        <p:spPr>
          <a:xfrm>
            <a:off x="473083" y="1139865"/>
            <a:ext cx="8197833" cy="5893921"/>
          </a:xfrm>
          <a:prstGeom prst="rect">
            <a:avLst/>
          </a:prstGeom>
        </p:spPr>
        <p:txBody>
          <a:bodyPr wrap="square">
            <a:spAutoFit/>
          </a:bodyPr>
          <a:lstStyle/>
          <a:p>
            <a:pPr lvl="0"/>
            <a:r>
              <a:rPr lang="tr-TR" sz="1400" b="1" dirty="0" smtClean="0"/>
              <a:t>B. KURUM/KURULUŞ BELGELERİ</a:t>
            </a:r>
            <a:endParaRPr lang="tr-TR" sz="1400" dirty="0"/>
          </a:p>
          <a:p>
            <a:pPr lvl="1"/>
            <a:r>
              <a:rPr lang="tr-TR" sz="1100" b="1" dirty="0"/>
              <a:t>Uygulama Usul ve Esasları Genelgesinin 4. maddesinin b) fıkrasının i) ve ii) bentlerinde tanımlı Akreditasyon Kuruluşları tarafından akredite edilmiş/yetkilendirilmiş ve 2014/8 sayılı Karar ile Uygulama Usul ve Esasları Genelgesinde yer alan şartları taşıyan aşağıdaki kurumların vereceği uluslararası nitelikte, diğer ülke pazarlarına girişi sağlayan belgeler desteklenir. </a:t>
            </a:r>
            <a:endParaRPr lang="tr-TR" sz="1100" dirty="0"/>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AENOR (Asociación Española de Normalización Certificación)</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AFNOR(Association Française de Normalisation)</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AGA (The Australian Gas Association)</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ANVISA (Brazilian National Health Surveillance Agency)</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API (American Petroleum Institute)</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AQSIQ (General Administration of Quality Supervision, Inspection and Quarantine)</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ASME (American Society of Mechanical Engineers)</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BASEC (British Approvals Service for Cables)</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BGIA (Berufsgenossenschaftliches Institut für Arbeitsschutz)</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CERTIF (Portekiz Sertifikasyon Örgütü)</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CQC (China Quality Certification Centre)</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CSTB (Centre Scientifique et Technique du Bâtiment)</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DHI (Deutsches Hörgeräte Institut)</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DVGW (Deutscher Verein Des Gas Und Wasserfaches)</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EASA (European Aviation Safety Agency)</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EPA (Environmental Protection Agency)</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EPAL (European Pallet Association)</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ESMA (Emirates Authority for Standardization Metrology)</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EUCEB (European Certification Board For Mineral Wool Products)</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FAA-L (Federal Aviation Administration)</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FDA (Food and Drug Administration)</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FSEC (Florida Solar Energy Center)</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ISI (Indian Standards Institute)</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KEBS (Kenya Bureau of Standards)</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LGA (Landesgewerbeanstalt Bayern)</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a:latin typeface="Times New Roman" panose="02020603050405020304" pitchFamily="18" charset="0"/>
                <a:ea typeface="Times New Roman" panose="02020603050405020304" pitchFamily="18" charset="0"/>
              </a:rPr>
              <a:t>LPCB (Loss Prevention Certification Board)</a:t>
            </a:r>
            <a:endParaRPr lang="tr-TR" sz="1100" dirty="0">
              <a:latin typeface="Times New Roman" panose="02020603050405020304" pitchFamily="18" charset="0"/>
              <a:ea typeface="Times New Roman" panose="02020603050405020304" pitchFamily="18" charset="0"/>
            </a:endParaRPr>
          </a:p>
          <a:p>
            <a:pPr marL="342900" lvl="0" indent="-342900" algn="just">
              <a:spcAft>
                <a:spcPts val="0"/>
              </a:spcAft>
              <a:buFont typeface="+mj-lt"/>
              <a:buAutoNum type="arabicPeriod"/>
              <a:tabLst>
                <a:tab pos="408940" algn="l"/>
              </a:tabLst>
            </a:pPr>
            <a:r>
              <a:rPr lang="tr-TR" sz="1100" b="1" dirty="0" smtClean="0">
                <a:latin typeface="Times New Roman" panose="02020603050405020304" pitchFamily="18" charset="0"/>
                <a:ea typeface="Times New Roman" panose="02020603050405020304" pitchFamily="18" charset="0"/>
              </a:rPr>
              <a:t>NAFDAC (The National Agency  For Food And drug Administration And Control)</a:t>
            </a:r>
          </a:p>
          <a:p>
            <a:pPr lvl="0" algn="just">
              <a:spcAft>
                <a:spcPts val="0"/>
              </a:spcAft>
              <a:tabLst>
                <a:tab pos="408940" algn="l"/>
              </a:tabLst>
            </a:pPr>
            <a:endParaRPr lang="tr-TR" sz="1100" dirty="0">
              <a:latin typeface="Times New Roman" panose="02020603050405020304" pitchFamily="18" charset="0"/>
              <a:ea typeface="Times New Roman" panose="02020603050405020304" pitchFamily="18" charset="0"/>
            </a:endParaRPr>
          </a:p>
          <a:p>
            <a:endParaRPr lang="tr-TR" sz="1100" dirty="0"/>
          </a:p>
        </p:txBody>
      </p:sp>
    </p:spTree>
    <p:extLst>
      <p:ext uri="{BB962C8B-B14F-4D97-AF65-F5344CB8AC3E}">
        <p14:creationId xmlns:p14="http://schemas.microsoft.com/office/powerpoint/2010/main" val="1302091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84" y="1451"/>
            <a:ext cx="9144000" cy="6856549"/>
          </a:xfrm>
          <a:prstGeom prst="rect">
            <a:avLst/>
          </a:prstGeom>
        </p:spPr>
      </p:pic>
      <p:sp>
        <p:nvSpPr>
          <p:cNvPr id="7" name="TextBox 6"/>
          <p:cNvSpPr txBox="1"/>
          <p:nvPr/>
        </p:nvSpPr>
        <p:spPr>
          <a:xfrm>
            <a:off x="0" y="186955"/>
            <a:ext cx="9143999" cy="677108"/>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a:solidFill>
                <a:schemeClr val="bg1">
                  <a:lumMod val="50000"/>
                </a:schemeClr>
              </a:solidFill>
              <a:latin typeface="Trajan Pro"/>
              <a:cs typeface="Trajan Pro"/>
            </a:endParaRP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DESTEK KAPSAMINDAKİ PAZARA GİRİŞ BELGELERİ </a:t>
            </a:r>
            <a:endParaRPr lang="en-US" dirty="0">
              <a:latin typeface="Trajan Pro"/>
              <a:cs typeface="Trajan Pro"/>
            </a:endParaRPr>
          </a:p>
        </p:txBody>
      </p:sp>
      <p:sp>
        <p:nvSpPr>
          <p:cNvPr id="5" name="Rectangle 4"/>
          <p:cNvSpPr/>
          <p:nvPr/>
        </p:nvSpPr>
        <p:spPr>
          <a:xfrm>
            <a:off x="473083" y="1139865"/>
            <a:ext cx="8197833" cy="3739485"/>
          </a:xfrm>
          <a:prstGeom prst="rect">
            <a:avLst/>
          </a:prstGeom>
        </p:spPr>
        <p:txBody>
          <a:bodyPr wrap="square">
            <a:spAutoFit/>
          </a:bodyPr>
          <a:lstStyle/>
          <a:p>
            <a:pPr lvl="0"/>
            <a:r>
              <a:rPr lang="tr-TR" sz="1400" b="1" dirty="0"/>
              <a:t>B. KURUM/KURULUŞ BELGELERİ</a:t>
            </a:r>
            <a:endParaRPr lang="tr-TR" sz="1400" dirty="0"/>
          </a:p>
          <a:p>
            <a:pPr lvl="1"/>
            <a:r>
              <a:rPr lang="tr-TR" sz="1100" b="1" dirty="0"/>
              <a:t>Uygulama Usul ve Esasları Genelgesinin 4. maddesinin b) fıkrasının i) ve ii) bentlerinde tanımlı Akreditasyon Kuruluşları tarafından akredite edilmiş/yetkilendirilmiş ve 2014/8 sayılı Karar ile Uygulama Usul ve Esasları Genelgesinde yer alan şartları taşıyan aşağıdaki kurumların vereceği uluslararası nitelikte, diğer ülke pazarlarına girişi sağlayan belgeler desteklenir. </a:t>
            </a:r>
            <a:endParaRPr lang="tr-TR" sz="1100" dirty="0"/>
          </a:p>
          <a:p>
            <a:pPr lvl="0"/>
            <a:endParaRPr lang="tr-TR" sz="1200" dirty="0"/>
          </a:p>
          <a:p>
            <a:r>
              <a:rPr lang="tr-TR" sz="1200" b="1" dirty="0"/>
              <a:t> </a:t>
            </a:r>
            <a:endParaRPr lang="tr-TR" sz="1100" b="1" dirty="0" smtClean="0">
              <a:latin typeface="Times New Roman" panose="02020603050405020304" pitchFamily="18" charset="0"/>
              <a:cs typeface="Times New Roman" panose="02020603050405020304" pitchFamily="18" charset="0"/>
            </a:endParaRPr>
          </a:p>
          <a:p>
            <a:pPr marL="228600" lvl="0" indent="-228600">
              <a:buAutoNum type="arabicPeriod" startAt="28"/>
            </a:pPr>
            <a:r>
              <a:rPr lang="tr-TR" sz="1100" b="1" dirty="0" smtClean="0">
                <a:latin typeface="Times New Roman" panose="02020603050405020304" pitchFamily="18" charset="0"/>
                <a:ea typeface="Times New Roman" panose="02020603050405020304" pitchFamily="18" charset="0"/>
              </a:rPr>
              <a:t>NEMKO </a:t>
            </a:r>
            <a:r>
              <a:rPr lang="tr-TR" sz="1100" b="1" dirty="0">
                <a:latin typeface="Times New Roman" panose="02020603050405020304" pitchFamily="18" charset="0"/>
                <a:ea typeface="Times New Roman" panose="02020603050405020304" pitchFamily="18" charset="0"/>
              </a:rPr>
              <a:t>(Norges Elektriske Materiellkontroll</a:t>
            </a:r>
            <a:r>
              <a:rPr lang="tr-TR" sz="1100" b="1" dirty="0" smtClean="0">
                <a:latin typeface="Times New Roman" panose="02020603050405020304" pitchFamily="18" charset="0"/>
                <a:ea typeface="Times New Roman" panose="02020603050405020304" pitchFamily="18" charset="0"/>
              </a:rPr>
              <a:t>)</a:t>
            </a:r>
          </a:p>
          <a:p>
            <a:pPr marL="228600" lvl="0" indent="-228600">
              <a:buAutoNum type="arabicPeriod" startAt="28"/>
            </a:pPr>
            <a:r>
              <a:rPr lang="tr-TR" sz="1100" b="1" dirty="0" smtClean="0">
                <a:latin typeface="Times New Roman" panose="02020603050405020304" pitchFamily="18" charset="0"/>
                <a:ea typeface="Times New Roman" panose="02020603050405020304" pitchFamily="18" charset="0"/>
              </a:rPr>
              <a:t>NO</a:t>
            </a:r>
            <a:r>
              <a:rPr lang="tr-TR" sz="1100" b="1" dirty="0" smtClean="0">
                <a:latin typeface="Times New Roman" panose="02020603050405020304" pitchFamily="18" charset="0"/>
                <a:cs typeface="Times New Roman" panose="02020603050405020304" pitchFamily="18" charset="0"/>
              </a:rPr>
              <a:t>M </a:t>
            </a:r>
            <a:r>
              <a:rPr lang="tr-TR" sz="1100" b="1" dirty="0">
                <a:latin typeface="Times New Roman" panose="02020603050405020304" pitchFamily="18" charset="0"/>
                <a:cs typeface="Times New Roman" panose="02020603050405020304" pitchFamily="18" charset="0"/>
              </a:rPr>
              <a:t>(Norma Oficial Mexicana</a:t>
            </a:r>
            <a:r>
              <a:rPr lang="tr-TR" sz="1100" b="1" dirty="0" smtClean="0">
                <a:latin typeface="Times New Roman" panose="02020603050405020304" pitchFamily="18" charset="0"/>
                <a:cs typeface="Times New Roman" panose="02020603050405020304" pitchFamily="18" charset="0"/>
              </a:rPr>
              <a:t>)</a:t>
            </a:r>
          </a:p>
          <a:p>
            <a:pPr marL="228600" lvl="0" indent="-228600">
              <a:buAutoNum type="arabicPeriod" startAt="28"/>
            </a:pPr>
            <a:r>
              <a:rPr lang="tr-TR" sz="1100" b="1" dirty="0" smtClean="0">
                <a:latin typeface="Times New Roman" panose="02020603050405020304" pitchFamily="18" charset="0"/>
                <a:cs typeface="Times New Roman" panose="02020603050405020304" pitchFamily="18" charset="0"/>
              </a:rPr>
              <a:t>PSQCA </a:t>
            </a:r>
            <a:r>
              <a:rPr lang="tr-TR" sz="1100" b="1" dirty="0">
                <a:latin typeface="Times New Roman" panose="02020603050405020304" pitchFamily="18" charset="0"/>
                <a:cs typeface="Times New Roman" panose="02020603050405020304" pitchFamily="18" charset="0"/>
              </a:rPr>
              <a:t>(Pakistan Standards and Quality Control Authority</a:t>
            </a:r>
            <a:r>
              <a:rPr lang="tr-TR" sz="1100" b="1" dirty="0" smtClean="0">
                <a:latin typeface="Times New Roman" panose="02020603050405020304" pitchFamily="18" charset="0"/>
                <a:cs typeface="Times New Roman" panose="02020603050405020304" pitchFamily="18" charset="0"/>
              </a:rPr>
              <a:t>)</a:t>
            </a:r>
          </a:p>
          <a:p>
            <a:pPr marL="228600" lvl="0" indent="-228600">
              <a:buAutoNum type="arabicPeriod" startAt="28"/>
            </a:pPr>
            <a:r>
              <a:rPr lang="tr-TR" sz="1100" b="1" dirty="0" smtClean="0">
                <a:latin typeface="Times New Roman" panose="02020603050405020304" pitchFamily="18" charset="0"/>
                <a:cs typeface="Times New Roman" panose="02020603050405020304" pitchFamily="18" charset="0"/>
              </a:rPr>
              <a:t>ROSSELKHOZNADZOR (Federal Service for Veterinary and Phytosanitary Surveillance) </a:t>
            </a:r>
          </a:p>
          <a:p>
            <a:pPr marL="228600" lvl="0" indent="-228600">
              <a:buAutoNum type="arabicPeriod" startAt="28"/>
            </a:pPr>
            <a:r>
              <a:rPr lang="tr-TR" sz="1100" b="1" dirty="0" smtClean="0">
                <a:latin typeface="Times New Roman" panose="02020603050405020304" pitchFamily="18" charset="0"/>
                <a:cs typeface="Times New Roman" panose="02020603050405020304" pitchFamily="18" charset="0"/>
              </a:rPr>
              <a:t>SASO  (</a:t>
            </a:r>
            <a:r>
              <a:rPr lang="tr-TR" sz="1100" b="1" dirty="0">
                <a:latin typeface="Times New Roman" panose="02020603050405020304" pitchFamily="18" charset="0"/>
                <a:cs typeface="Times New Roman" panose="02020603050405020304" pitchFamily="18" charset="0"/>
              </a:rPr>
              <a:t>Saudi </a:t>
            </a:r>
            <a:r>
              <a:rPr lang="tr-TR" sz="1100" b="1" dirty="0" smtClean="0">
                <a:latin typeface="Times New Roman" panose="02020603050405020304" pitchFamily="18" charset="0"/>
                <a:cs typeface="Times New Roman" panose="02020603050405020304" pitchFamily="18" charset="0"/>
              </a:rPr>
              <a:t>Arabian Standards Organization)</a:t>
            </a:r>
          </a:p>
          <a:p>
            <a:pPr marL="228600" lvl="0" indent="-228600">
              <a:buAutoNum type="arabicPeriod" startAt="28"/>
            </a:pPr>
            <a:r>
              <a:rPr lang="tr-TR" sz="1100" b="1" dirty="0">
                <a:latin typeface="Times New Roman" panose="02020603050405020304" pitchFamily="18" charset="0"/>
                <a:cs typeface="Times New Roman" panose="02020603050405020304" pitchFamily="18" charset="0"/>
              </a:rPr>
              <a:t>SEMKO (Svenska Elektriska Materielkontrollanstalten)</a:t>
            </a:r>
          </a:p>
          <a:p>
            <a:pPr marL="228600" lvl="0" indent="-228600">
              <a:buAutoNum type="arabicPeriod" startAt="28"/>
            </a:pPr>
            <a:r>
              <a:rPr lang="tr-TR" sz="1100" b="1" dirty="0">
                <a:latin typeface="Times New Roman" panose="02020603050405020304" pitchFamily="18" charset="0"/>
                <a:cs typeface="Times New Roman" panose="02020603050405020304" pitchFamily="18" charset="0"/>
              </a:rPr>
              <a:t>SFDA (Saudi Food &amp; Drug Authority)</a:t>
            </a:r>
          </a:p>
          <a:p>
            <a:pPr marL="228600" lvl="0" indent="-228600">
              <a:buAutoNum type="arabicPeriod" startAt="28"/>
            </a:pPr>
            <a:r>
              <a:rPr lang="tr-TR" sz="1100" b="1" dirty="0" smtClean="0">
                <a:latin typeface="Times New Roman" panose="02020603050405020304" pitchFamily="18" charset="0"/>
                <a:cs typeface="Times New Roman" panose="02020603050405020304" pitchFamily="18" charset="0"/>
              </a:rPr>
              <a:t>SII (Standard Institution of Israel)</a:t>
            </a:r>
            <a:endParaRPr lang="tr-TR" sz="1100" b="1" dirty="0">
              <a:latin typeface="Times New Roman" panose="02020603050405020304" pitchFamily="18" charset="0"/>
              <a:cs typeface="Times New Roman" panose="02020603050405020304" pitchFamily="18" charset="0"/>
            </a:endParaRPr>
          </a:p>
          <a:p>
            <a:pPr marL="228600" lvl="0" indent="-228600">
              <a:buAutoNum type="arabicPeriod" startAt="28"/>
            </a:pPr>
            <a:r>
              <a:rPr lang="tr-TR" sz="1100" b="1" dirty="0">
                <a:latin typeface="Times New Roman" panose="02020603050405020304" pitchFamily="18" charset="0"/>
                <a:cs typeface="Times New Roman" panose="02020603050405020304" pitchFamily="18" charset="0"/>
              </a:rPr>
              <a:t>SNI (Indonesian National Standard)</a:t>
            </a:r>
          </a:p>
          <a:p>
            <a:pPr marL="228600" lvl="0" indent="-228600">
              <a:buAutoNum type="arabicPeriod" startAt="28"/>
            </a:pPr>
            <a:r>
              <a:rPr lang="tr-TR" sz="1100" b="1" dirty="0">
                <a:latin typeface="Times New Roman" panose="02020603050405020304" pitchFamily="18" charset="0"/>
                <a:cs typeface="Times New Roman" panose="02020603050405020304" pitchFamily="18" charset="0"/>
              </a:rPr>
              <a:t>SON (Standards Organisation of Nigeria)</a:t>
            </a:r>
          </a:p>
          <a:p>
            <a:pPr marL="228600" lvl="0" indent="-228600">
              <a:buAutoNum type="arabicPeriod" startAt="28"/>
            </a:pPr>
            <a:r>
              <a:rPr lang="tr-TR" sz="1100" b="1" dirty="0">
                <a:latin typeface="Times New Roman" panose="02020603050405020304" pitchFamily="18" charset="0"/>
                <a:cs typeface="Times New Roman" panose="02020603050405020304" pitchFamily="18" charset="0"/>
              </a:rPr>
              <a:t>SRCC (Solar Rating and Certification Corperation)</a:t>
            </a:r>
          </a:p>
          <a:p>
            <a:pPr marL="228600" lvl="0" indent="-228600">
              <a:buAutoNum type="arabicPeriod" startAt="28"/>
            </a:pPr>
            <a:r>
              <a:rPr lang="tr-TR" sz="1100" b="1" dirty="0">
                <a:latin typeface="Times New Roman" panose="02020603050405020304" pitchFamily="18" charset="0"/>
                <a:cs typeface="Times New Roman" panose="02020603050405020304" pitchFamily="18" charset="0"/>
              </a:rPr>
              <a:t>TSE (Türk Standartları Enstitüsü)</a:t>
            </a:r>
          </a:p>
          <a:p>
            <a:pPr marL="228600" lvl="0" indent="-228600">
              <a:buAutoNum type="arabicPeriod" startAt="28"/>
            </a:pPr>
            <a:r>
              <a:rPr lang="tr-TR" sz="1100" b="1" dirty="0">
                <a:latin typeface="Times New Roman" panose="02020603050405020304" pitchFamily="18" charset="0"/>
                <a:cs typeface="Times New Roman" panose="02020603050405020304" pitchFamily="18" charset="0"/>
              </a:rPr>
              <a:t>USDA (United States Department of Agriculture)</a:t>
            </a:r>
          </a:p>
          <a:p>
            <a:pPr marL="228600" lvl="0" indent="-228600">
              <a:buAutoNum type="arabicPeriod" startAt="28"/>
            </a:pPr>
            <a:r>
              <a:rPr lang="tr-TR" sz="1100" b="1" dirty="0" smtClean="0">
                <a:latin typeface="Times New Roman" panose="02020603050405020304" pitchFamily="18" charset="0"/>
                <a:cs typeface="Times New Roman" panose="02020603050405020304" pitchFamily="18" charset="0"/>
              </a:rPr>
              <a:t>VCA (Vehicle Certification Agency)</a:t>
            </a:r>
            <a:endParaRPr lang="tr-TR" sz="1100" b="1" dirty="0">
              <a:latin typeface="Times New Roman" panose="02020603050405020304" pitchFamily="18" charset="0"/>
              <a:cs typeface="Times New Roman" panose="02020603050405020304" pitchFamily="18" charset="0"/>
            </a:endParaRPr>
          </a:p>
          <a:p>
            <a:endParaRPr lang="tr-TR" sz="1200" dirty="0"/>
          </a:p>
        </p:txBody>
      </p:sp>
    </p:spTree>
    <p:extLst>
      <p:ext uri="{BB962C8B-B14F-4D97-AF65-F5344CB8AC3E}">
        <p14:creationId xmlns:p14="http://schemas.microsoft.com/office/powerpoint/2010/main" val="19374338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a:latin typeface="Calibri" pitchFamily="34" charset="0"/>
              </a:rPr>
              <a:t>DESTEK KAPSAMINDAKİ PAZARA GİRİŞ BELGELERİ </a:t>
            </a:r>
            <a:endParaRPr lang="en-US" dirty="0">
              <a:latin typeface="Trajan Pro"/>
              <a:cs typeface="Trajan Pro"/>
            </a:endParaRPr>
          </a:p>
          <a:p>
            <a:pPr algn="r"/>
            <a:endParaRPr lang="en-US" dirty="0">
              <a:latin typeface="Trajan Pro"/>
              <a:cs typeface="Trajan Pro"/>
            </a:endParaRPr>
          </a:p>
        </p:txBody>
      </p:sp>
      <p:sp>
        <p:nvSpPr>
          <p:cNvPr id="3" name="Rectangle 2"/>
          <p:cNvSpPr/>
          <p:nvPr/>
        </p:nvSpPr>
        <p:spPr>
          <a:xfrm>
            <a:off x="226244" y="1065229"/>
            <a:ext cx="8352590" cy="5586145"/>
          </a:xfrm>
          <a:prstGeom prst="rect">
            <a:avLst/>
          </a:prstGeom>
        </p:spPr>
        <p:txBody>
          <a:bodyPr wrap="square">
            <a:spAutoFit/>
          </a:bodyPr>
          <a:lstStyle/>
          <a:p>
            <a:pPr lvl="1"/>
            <a:r>
              <a:rPr lang="tr-TR" sz="1400" b="1" dirty="0" smtClean="0"/>
              <a:t>ii) </a:t>
            </a:r>
            <a:r>
              <a:rPr lang="tr-TR" sz="1400" b="1" dirty="0"/>
              <a:t>Uygulama Usul ve Esasları Genelgesinin 4. maddesinin b) fıkrasının iii) bendinde tanımlı aşağıda yer alan örgütler ile karşılarında belirtilen uluslararası nitelikteki diğer ülke pazarlarına girişi sağlayan belgeler, </a:t>
            </a:r>
            <a:r>
              <a:rPr lang="tr-TR" sz="1400" b="1" dirty="0" smtClean="0"/>
              <a:t>Genelgede </a:t>
            </a:r>
            <a:r>
              <a:rPr lang="tr-TR" sz="1400" b="1" dirty="0"/>
              <a:t>yer alan bütün şartları taşıması durumunda desteklenir. </a:t>
            </a:r>
            <a:endParaRPr lang="tr-TR" sz="1400" dirty="0"/>
          </a:p>
          <a:p>
            <a:pPr marL="342900" lvl="0" indent="-342900">
              <a:spcAft>
                <a:spcPts val="0"/>
              </a:spcAft>
              <a:buSzPts val="1200"/>
              <a:buFont typeface="+mj-lt"/>
              <a:buAutoNum type="arabicPeriod"/>
            </a:pPr>
            <a:r>
              <a:rPr lang="tr-TR" sz="1050" b="1" dirty="0" smtClean="0">
                <a:latin typeface="Times New Roman" panose="02020603050405020304" pitchFamily="18" charset="0"/>
                <a:ea typeface="Times New Roman" panose="02020603050405020304" pitchFamily="18" charset="0"/>
              </a:rPr>
              <a:t>ASC (</a:t>
            </a:r>
            <a:r>
              <a:rPr lang="tr-TR" sz="1050" b="1" dirty="0" smtClean="0"/>
              <a:t>Aquaculture </a:t>
            </a:r>
            <a:r>
              <a:rPr lang="tr-TR" sz="1050" b="1" dirty="0"/>
              <a:t>Stewardship Council)- ASC </a:t>
            </a:r>
            <a:r>
              <a:rPr lang="tr-TR" sz="1050" b="1" dirty="0" smtClean="0"/>
              <a:t>SERTİFİKASI</a:t>
            </a:r>
          </a:p>
          <a:p>
            <a:pPr marL="342900" lvl="0" indent="-342900">
              <a:spcAft>
                <a:spcPts val="0"/>
              </a:spcAft>
              <a:buSzPts val="1200"/>
              <a:buFont typeface="+mj-lt"/>
              <a:buAutoNum type="arabicPeriod"/>
            </a:pPr>
            <a:r>
              <a:rPr lang="tr-TR" sz="1050" b="1" dirty="0" smtClean="0">
                <a:latin typeface="Times New Roman" panose="02020603050405020304" pitchFamily="18" charset="0"/>
                <a:ea typeface="Times New Roman" panose="02020603050405020304" pitchFamily="18" charset="0"/>
              </a:rPr>
              <a:t>BIFMA </a:t>
            </a:r>
            <a:r>
              <a:rPr lang="tr-TR" sz="1050" b="1" dirty="0">
                <a:latin typeface="Times New Roman" panose="02020603050405020304" pitchFamily="18" charset="0"/>
                <a:ea typeface="Times New Roman" panose="02020603050405020304" pitchFamily="18" charset="0"/>
              </a:rPr>
              <a:t>(Business and Institutional Furniture Manufacturers Association)- LEVEL SERTİFİKALARI</a:t>
            </a:r>
            <a:endParaRPr lang="tr-TR" sz="1050" dirty="0">
              <a:latin typeface="Times New Roman" panose="02020603050405020304" pitchFamily="18" charset="0"/>
              <a:ea typeface="Times New Roman" panose="02020603050405020304" pitchFamily="18" charset="0"/>
            </a:endParaRPr>
          </a:p>
          <a:p>
            <a:pPr marL="342900" indent="-342900">
              <a:buSzPts val="1200"/>
              <a:buFont typeface="+mj-lt"/>
              <a:buAutoNum type="arabicPeriod"/>
            </a:pPr>
            <a:r>
              <a:rPr lang="tr-TR" sz="1050" b="1" dirty="0"/>
              <a:t>COTTON EGYPT ASSOCIATION – EGYPTIAN COTTON İŞARETİ</a:t>
            </a:r>
          </a:p>
          <a:p>
            <a:pPr marL="342900" lvl="0" indent="-342900">
              <a:spcAft>
                <a:spcPts val="0"/>
              </a:spcAft>
              <a:buSzPts val="1200"/>
              <a:buFont typeface="+mj-lt"/>
              <a:buAutoNum type="arabicPeriod"/>
            </a:pPr>
            <a:r>
              <a:rPr lang="tr-TR" sz="1050" b="1" dirty="0" smtClean="0">
                <a:latin typeface="Times New Roman" panose="02020603050405020304" pitchFamily="18" charset="0"/>
                <a:ea typeface="Times New Roman" panose="02020603050405020304" pitchFamily="18" charset="0"/>
              </a:rPr>
              <a:t>CSA </a:t>
            </a:r>
            <a:r>
              <a:rPr lang="tr-TR" sz="1050" b="1" dirty="0">
                <a:latin typeface="Times New Roman" panose="02020603050405020304" pitchFamily="18" charset="0"/>
                <a:ea typeface="Times New Roman" panose="02020603050405020304" pitchFamily="18" charset="0"/>
              </a:rPr>
              <a:t>(Canadian Standards Association) – CSA İŞARETİ/SERTİFİKASI</a:t>
            </a:r>
            <a:endParaRPr lang="tr-TR" sz="1050" dirty="0">
              <a:latin typeface="Times New Roman" panose="02020603050405020304" pitchFamily="18" charset="0"/>
              <a:ea typeface="Times New Roman" panose="02020603050405020304" pitchFamily="18" charset="0"/>
            </a:endParaRPr>
          </a:p>
          <a:p>
            <a:pPr marL="342900" indent="-342900">
              <a:buSzPts val="1200"/>
              <a:buFont typeface="+mj-lt"/>
              <a:buAutoNum type="arabicPeriod"/>
            </a:pPr>
            <a:r>
              <a:rPr lang="tr-TR" sz="1050" b="1" dirty="0"/>
              <a:t>DMCC (Dubai Multi Commodities Center) – DUBAI GOOD DELIVERY, MARKET DELIVERABLE BRAND, RESPONSIBLE MARKET PARTICIPANT</a:t>
            </a:r>
          </a:p>
          <a:p>
            <a:pPr marL="342900" indent="-342900">
              <a:buSzPts val="1200"/>
              <a:buFont typeface="+mj-lt"/>
              <a:buAutoNum type="arabicPeriod"/>
            </a:pPr>
            <a:r>
              <a:rPr lang="tr-TR" sz="1050" b="1" dirty="0"/>
              <a:t>ETL (Edison Testing Laboratories) – ETL İŞARETİ/SERTİFİKASI</a:t>
            </a:r>
          </a:p>
          <a:p>
            <a:pPr marL="342900" indent="-342900">
              <a:buSzPts val="1200"/>
              <a:buFont typeface="+mj-lt"/>
              <a:buAutoNum type="arabicPeriod"/>
            </a:pPr>
            <a:r>
              <a:rPr lang="tr-TR" sz="1050" b="1" dirty="0"/>
              <a:t>FIFA (Federation Internationale de Football Association) - FIFA FIELD CERTIFICATE</a:t>
            </a:r>
          </a:p>
          <a:p>
            <a:pPr marL="342900" indent="-342900">
              <a:buSzPts val="1200"/>
              <a:buFont typeface="+mj-lt"/>
              <a:buAutoNum type="arabicPeriod"/>
            </a:pPr>
            <a:r>
              <a:rPr lang="tr-TR" sz="1050" b="1" dirty="0"/>
              <a:t>FSC (Forest Stewardship Council)- CHAIN OF CUSTODY SERTİFİKASI</a:t>
            </a:r>
          </a:p>
          <a:p>
            <a:pPr marL="342900" indent="-342900">
              <a:buSzPts val="1200"/>
              <a:buFont typeface="+mj-lt"/>
              <a:buAutoNum type="arabicPeriod"/>
            </a:pPr>
            <a:r>
              <a:rPr lang="tr-TR" sz="1050" b="1" dirty="0"/>
              <a:t>GLOBAL GOOD AGRICULTURAL PRACTICE- GLOBALGAP SERTİFİKA</a:t>
            </a:r>
            <a:r>
              <a:rPr lang="tr-TR" sz="1050" dirty="0"/>
              <a:t>SI</a:t>
            </a:r>
          </a:p>
          <a:p>
            <a:pPr marL="342900" lvl="0" indent="-342900">
              <a:spcAft>
                <a:spcPts val="0"/>
              </a:spcAft>
              <a:buSzPts val="1200"/>
              <a:buFont typeface="+mj-lt"/>
              <a:buAutoNum type="arabicPeriod"/>
            </a:pPr>
            <a:r>
              <a:rPr lang="tr-TR" sz="1050" b="1" dirty="0" smtClean="0">
                <a:latin typeface="Times New Roman" panose="02020603050405020304" pitchFamily="18" charset="0"/>
                <a:ea typeface="Times New Roman" panose="02020603050405020304" pitchFamily="18" charset="0"/>
              </a:rPr>
              <a:t>IACS (International Association of Classification Societies) – CLASS SERTİFİKASI</a:t>
            </a:r>
            <a:endParaRPr lang="tr-TR" sz="1050" dirty="0" smtClean="0">
              <a:latin typeface="Times New Roman" panose="02020603050405020304" pitchFamily="18" charset="0"/>
              <a:ea typeface="Times New Roman" panose="02020603050405020304" pitchFamily="18" charset="0"/>
            </a:endParaRPr>
          </a:p>
          <a:p>
            <a:pPr marL="342900" indent="-342900">
              <a:buSzPts val="1200"/>
              <a:buFont typeface="+mj-lt"/>
              <a:buAutoNum type="arabicPeriod"/>
            </a:pPr>
            <a:r>
              <a:rPr lang="tr-TR" sz="1050" b="1" dirty="0"/>
              <a:t>IAPMO (The International Association of Plumbing and Mechanical Officials Research and Testing) – Certificate of Listing </a:t>
            </a:r>
          </a:p>
          <a:p>
            <a:pPr marL="342900" lvl="0" indent="-342900">
              <a:spcAft>
                <a:spcPts val="0"/>
              </a:spcAft>
              <a:buSzPts val="1200"/>
              <a:buFont typeface="+mj-lt"/>
              <a:buAutoNum type="arabicPeriod"/>
            </a:pPr>
            <a:r>
              <a:rPr lang="tr-TR" sz="1050" b="1" dirty="0" smtClean="0">
                <a:latin typeface="Times New Roman" panose="02020603050405020304" pitchFamily="18" charset="0"/>
                <a:ea typeface="Times New Roman" panose="02020603050405020304" pitchFamily="18" charset="0"/>
              </a:rPr>
              <a:t>IATF </a:t>
            </a:r>
            <a:r>
              <a:rPr lang="tr-TR" sz="1050" b="1" dirty="0">
                <a:latin typeface="Times New Roman" panose="02020603050405020304" pitchFamily="18" charset="0"/>
                <a:ea typeface="Times New Roman" panose="02020603050405020304" pitchFamily="18" charset="0"/>
              </a:rPr>
              <a:t>(International Automotive Task Force) - ISO 16949:2009 SERTİFİKASI</a:t>
            </a:r>
            <a:endParaRPr lang="tr-TR" sz="1050" dirty="0">
              <a:latin typeface="Times New Roman" panose="02020603050405020304" pitchFamily="18" charset="0"/>
              <a:ea typeface="Times New Roman" panose="02020603050405020304" pitchFamily="18" charset="0"/>
            </a:endParaRPr>
          </a:p>
          <a:p>
            <a:pPr marL="342900" lvl="0" indent="-342900">
              <a:spcAft>
                <a:spcPts val="0"/>
              </a:spcAft>
              <a:buSzPts val="1200"/>
              <a:buFont typeface="+mj-lt"/>
              <a:buAutoNum type="arabicPeriod"/>
            </a:pPr>
            <a:r>
              <a:rPr lang="tr-TR" sz="1050" b="1" dirty="0">
                <a:latin typeface="Times New Roman" panose="02020603050405020304" pitchFamily="18" charset="0"/>
                <a:ea typeface="Times New Roman" panose="02020603050405020304" pitchFamily="18" charset="0"/>
              </a:rPr>
              <a:t>IEC</a:t>
            </a:r>
            <a:r>
              <a:rPr lang="tr-TR" sz="1050" dirty="0">
                <a:latin typeface="Times New Roman" panose="02020603050405020304" pitchFamily="18" charset="0"/>
                <a:ea typeface="Times New Roman" panose="02020603050405020304" pitchFamily="18" charset="0"/>
              </a:rPr>
              <a:t> (</a:t>
            </a:r>
            <a:r>
              <a:rPr lang="tr-TR" sz="1050" b="1" dirty="0">
                <a:latin typeface="Times New Roman" panose="02020603050405020304" pitchFamily="18" charset="0"/>
                <a:ea typeface="Times New Roman" panose="02020603050405020304" pitchFamily="18" charset="0"/>
              </a:rPr>
              <a:t>International Electrotechnical Commission</a:t>
            </a:r>
            <a:r>
              <a:rPr lang="tr-TR" sz="1050" dirty="0">
                <a:latin typeface="Times New Roman" panose="02020603050405020304" pitchFamily="18" charset="0"/>
                <a:ea typeface="Times New Roman" panose="02020603050405020304" pitchFamily="18" charset="0"/>
              </a:rPr>
              <a:t>) – </a:t>
            </a:r>
            <a:r>
              <a:rPr lang="tr-TR" sz="1050" b="1" dirty="0">
                <a:latin typeface="Times New Roman" panose="02020603050405020304" pitchFamily="18" charset="0"/>
                <a:ea typeface="Times New Roman" panose="02020603050405020304" pitchFamily="18" charset="0"/>
              </a:rPr>
              <a:t>CONFORMITY ASSESMENT SERTİFİKALARI</a:t>
            </a:r>
            <a:endParaRPr lang="tr-TR" sz="1050" dirty="0">
              <a:latin typeface="Times New Roman" panose="02020603050405020304" pitchFamily="18" charset="0"/>
              <a:ea typeface="Times New Roman" panose="02020603050405020304" pitchFamily="18" charset="0"/>
            </a:endParaRPr>
          </a:p>
          <a:p>
            <a:pPr marL="342900" lvl="0" indent="-342900" algn="just">
              <a:spcAft>
                <a:spcPts val="0"/>
              </a:spcAft>
              <a:buSzPts val="1200"/>
              <a:buFont typeface="+mj-lt"/>
              <a:buAutoNum type="arabicPeriod"/>
            </a:pPr>
            <a:r>
              <a:rPr lang="tr-TR" sz="1050" b="1" dirty="0">
                <a:latin typeface="Times New Roman" panose="02020603050405020304" pitchFamily="18" charset="0"/>
                <a:ea typeface="Times New Roman" panose="02020603050405020304" pitchFamily="18" charset="0"/>
              </a:rPr>
              <a:t>IWG (International Working Group on Global Organic Textile Standard</a:t>
            </a:r>
            <a:r>
              <a:rPr lang="tr-TR" sz="1050" dirty="0">
                <a:solidFill>
                  <a:srgbClr val="000000"/>
                </a:solidFill>
                <a:latin typeface="Arial" panose="020B0604020202020204" pitchFamily="34" charset="0"/>
                <a:ea typeface="Times New Roman" panose="02020603050405020304" pitchFamily="18" charset="0"/>
              </a:rPr>
              <a:t> </a:t>
            </a:r>
            <a:r>
              <a:rPr lang="tr-TR" sz="1050" b="1" dirty="0">
                <a:latin typeface="Times New Roman" panose="02020603050405020304" pitchFamily="18" charset="0"/>
                <a:ea typeface="Times New Roman" panose="02020603050405020304" pitchFamily="18" charset="0"/>
              </a:rPr>
              <a:t>) – GOTS SERTİFİKASI</a:t>
            </a:r>
            <a:endParaRPr lang="tr-TR" sz="1050" dirty="0">
              <a:latin typeface="Times New Roman" panose="02020603050405020304" pitchFamily="18" charset="0"/>
              <a:ea typeface="Times New Roman" panose="02020603050405020304" pitchFamily="18" charset="0"/>
            </a:endParaRPr>
          </a:p>
          <a:p>
            <a:pPr marL="342900" indent="-342900" algn="just">
              <a:buSzPts val="1200"/>
              <a:buFont typeface="+mj-lt"/>
              <a:buAutoNum type="arabicPeriod"/>
            </a:pPr>
            <a:r>
              <a:rPr lang="tr-TR" sz="1050" b="1" dirty="0"/>
              <a:t>LBMA (The London Bullion Market Association) LMBA GOOD DELIVERY LIST</a:t>
            </a:r>
          </a:p>
          <a:p>
            <a:pPr marL="342900" indent="-342900" algn="just">
              <a:buSzPts val="1200"/>
              <a:buFont typeface="+mj-lt"/>
              <a:buAutoNum type="arabicPeriod"/>
            </a:pPr>
            <a:r>
              <a:rPr lang="tr-TR" sz="1050" b="1" dirty="0"/>
              <a:t>NSF (National Sanitation Foundation) – NSF İŞARETİ/SERTİFİKASI</a:t>
            </a:r>
          </a:p>
          <a:p>
            <a:pPr marL="342900" indent="-342900" algn="just">
              <a:buSzPts val="1200"/>
              <a:buFont typeface="+mj-lt"/>
              <a:buAutoNum type="arabicPeriod"/>
            </a:pPr>
            <a:r>
              <a:rPr lang="tr-TR" sz="1050" b="1" dirty="0"/>
              <a:t>NSQ (Nuclear Quality Standard Association) – NSQ 100 SERTİFİKASI</a:t>
            </a:r>
          </a:p>
          <a:p>
            <a:pPr marL="342900" lvl="0" indent="-342900" algn="just">
              <a:spcAft>
                <a:spcPts val="0"/>
              </a:spcAft>
              <a:buSzPts val="1200"/>
              <a:buFont typeface="+mj-lt"/>
              <a:buAutoNum type="arabicPeriod"/>
            </a:pPr>
            <a:r>
              <a:rPr lang="tr-TR" sz="1050" b="1" dirty="0" smtClean="0">
                <a:latin typeface="Times New Roman" panose="02020603050405020304" pitchFamily="18" charset="0"/>
                <a:ea typeface="Times New Roman" panose="02020603050405020304" pitchFamily="18" charset="0"/>
              </a:rPr>
              <a:t>OEKO-TEX (International Association for Research and Testing in the Field of Textile Ecology) OEKO-TEX SERTİFİKASI</a:t>
            </a:r>
            <a:endParaRPr lang="tr-TR" sz="1050" dirty="0" smtClean="0">
              <a:latin typeface="Times New Roman" panose="02020603050405020304" pitchFamily="18" charset="0"/>
              <a:ea typeface="Times New Roman" panose="02020603050405020304" pitchFamily="18" charset="0"/>
            </a:endParaRPr>
          </a:p>
          <a:p>
            <a:pPr marL="342900" indent="-342900" algn="just">
              <a:buSzPts val="1200"/>
              <a:buFont typeface="+mj-lt"/>
              <a:buAutoNum type="arabicPeriod"/>
            </a:pPr>
            <a:r>
              <a:rPr lang="tr-TR" sz="1050" b="1" dirty="0"/>
              <a:t>OSA (Organization For The Safety Abrasives) – OSA İŞARETİ/SERTİFİKASI</a:t>
            </a:r>
          </a:p>
          <a:p>
            <a:pPr marL="342900" indent="-342900" algn="just">
              <a:buSzPts val="1200"/>
              <a:buFont typeface="+mj-lt"/>
              <a:buAutoNum type="arabicPeriod"/>
            </a:pPr>
            <a:r>
              <a:rPr lang="tr-TR" sz="1050" b="1" dirty="0"/>
              <a:t>PEFC (Programme for the Endorsement of Forest Certification) CHAIN OF CUSTODY SERTİFİKASI</a:t>
            </a:r>
          </a:p>
          <a:p>
            <a:pPr marL="342900" indent="-342900" algn="just">
              <a:buSzPts val="1200"/>
              <a:buFont typeface="+mj-lt"/>
              <a:buAutoNum type="arabicPeriod"/>
            </a:pPr>
            <a:r>
              <a:rPr lang="tr-TR" sz="1050" b="1" dirty="0"/>
              <a:t>QUALANOD ORGANISATION – QUALANOD İŞARETİ/SERTİFİKASI</a:t>
            </a:r>
          </a:p>
          <a:p>
            <a:pPr marL="342900" lvl="0" indent="-342900" algn="just">
              <a:spcAft>
                <a:spcPts val="0"/>
              </a:spcAft>
              <a:buSzPts val="1200"/>
              <a:buFont typeface="+mj-lt"/>
              <a:buAutoNum type="arabicPeriod"/>
            </a:pPr>
            <a:r>
              <a:rPr lang="tr-TR" sz="1050" b="1" dirty="0" smtClean="0">
                <a:latin typeface="Times New Roman" panose="02020603050405020304" pitchFamily="18" charset="0"/>
                <a:ea typeface="Times New Roman" panose="02020603050405020304" pitchFamily="18" charset="0"/>
              </a:rPr>
              <a:t>Industries</a:t>
            </a:r>
            <a:r>
              <a:rPr lang="tr-TR" sz="1050" b="1" dirty="0">
                <a:latin typeface="Times New Roman" panose="02020603050405020304" pitchFamily="18" charset="0"/>
                <a:ea typeface="Times New Roman" panose="02020603050405020304" pitchFamily="18" charset="0"/>
              </a:rPr>
              <a:t>) - IRIS (International Railway Industry Standard) SERTİFİKALARI</a:t>
            </a:r>
            <a:endParaRPr lang="tr-TR" sz="1050" dirty="0">
              <a:latin typeface="Times New Roman" panose="02020603050405020304" pitchFamily="18" charset="0"/>
              <a:ea typeface="Times New Roman" panose="02020603050405020304" pitchFamily="18" charset="0"/>
            </a:endParaRPr>
          </a:p>
          <a:p>
            <a:pPr marL="342900" lvl="0" indent="-342900">
              <a:spcAft>
                <a:spcPts val="0"/>
              </a:spcAft>
              <a:buSzPts val="1200"/>
              <a:buFont typeface="+mj-lt"/>
              <a:buAutoNum type="arabicPeriod"/>
            </a:pPr>
            <a:r>
              <a:rPr lang="tr-TR" sz="1050" b="1" dirty="0">
                <a:latin typeface="Times New Roman" panose="02020603050405020304" pitchFamily="18" charset="0"/>
                <a:ea typeface="Times New Roman" panose="02020603050405020304" pitchFamily="18" charset="0"/>
              </a:rPr>
              <a:t>QUALICOAT ORGANISATION – QUALICOAT İŞARETİ/SERTİFİKASI</a:t>
            </a:r>
            <a:endParaRPr lang="tr-TR" sz="1050" dirty="0">
              <a:latin typeface="Times New Roman" panose="02020603050405020304" pitchFamily="18" charset="0"/>
              <a:ea typeface="Times New Roman" panose="02020603050405020304" pitchFamily="18" charset="0"/>
            </a:endParaRPr>
          </a:p>
          <a:p>
            <a:pPr marL="342900" lvl="0" indent="-342900">
              <a:spcAft>
                <a:spcPts val="0"/>
              </a:spcAft>
              <a:buSzPts val="1200"/>
              <a:buFont typeface="+mj-lt"/>
              <a:buAutoNum type="arabicPeriod"/>
            </a:pPr>
            <a:r>
              <a:rPr lang="tr-TR" sz="1050" b="1" dirty="0" smtClean="0">
                <a:latin typeface="Times New Roman" panose="02020603050405020304" pitchFamily="18" charset="0"/>
                <a:ea typeface="Times New Roman" panose="02020603050405020304" pitchFamily="18" charset="0"/>
              </a:rPr>
              <a:t>SUPIMA </a:t>
            </a:r>
            <a:r>
              <a:rPr lang="tr-TR" sz="1050" b="1" dirty="0">
                <a:latin typeface="Times New Roman" panose="02020603050405020304" pitchFamily="18" charset="0"/>
                <a:ea typeface="Times New Roman" panose="02020603050405020304" pitchFamily="18" charset="0"/>
              </a:rPr>
              <a:t>– SUPIMA İŞARETİ/SERTİFİKASI</a:t>
            </a:r>
            <a:endParaRPr lang="tr-TR" sz="1050" dirty="0">
              <a:latin typeface="Times New Roman" panose="02020603050405020304" pitchFamily="18" charset="0"/>
              <a:ea typeface="Times New Roman" panose="02020603050405020304" pitchFamily="18" charset="0"/>
            </a:endParaRPr>
          </a:p>
          <a:p>
            <a:pPr marL="342900" lvl="0" indent="-342900">
              <a:spcAft>
                <a:spcPts val="0"/>
              </a:spcAft>
              <a:buSzPts val="1200"/>
              <a:buFont typeface="+mj-lt"/>
              <a:buAutoNum type="arabicPeriod"/>
            </a:pPr>
            <a:r>
              <a:rPr lang="tr-TR" sz="1050" b="1" dirty="0">
                <a:latin typeface="Times New Roman" panose="02020603050405020304" pitchFamily="18" charset="0"/>
                <a:ea typeface="Times New Roman" panose="02020603050405020304" pitchFamily="18" charset="0"/>
              </a:rPr>
              <a:t>TESCO – TESCO NURTURE SERTİFİKASI</a:t>
            </a:r>
            <a:endParaRPr lang="tr-TR" sz="1050" dirty="0">
              <a:latin typeface="Times New Roman" panose="02020603050405020304" pitchFamily="18" charset="0"/>
              <a:ea typeface="Times New Roman" panose="02020603050405020304" pitchFamily="18" charset="0"/>
            </a:endParaRPr>
          </a:p>
          <a:p>
            <a:pPr marL="342900" indent="-342900">
              <a:buSzPts val="1200"/>
              <a:buFont typeface="+mj-lt"/>
              <a:buAutoNum type="arabicPeriod"/>
            </a:pPr>
            <a:r>
              <a:rPr lang="tr-TR" sz="1050" b="1" dirty="0"/>
              <a:t>TEXTILE EXCHANGE - GLOBAL RECYCLE STANDARD (GRS) SERTİFİKASI, ORGANİC CONTENT STANDARD UYGUNLUK SERTİFİKALARI</a:t>
            </a:r>
          </a:p>
          <a:p>
            <a:pPr marL="342900" indent="-342900">
              <a:buSzPts val="1200"/>
              <a:buFont typeface="+mj-lt"/>
              <a:buAutoNum type="arabicPeriod"/>
            </a:pPr>
            <a:r>
              <a:rPr lang="tr-TR" sz="1050" b="1" dirty="0"/>
              <a:t>THE WOOLMARK COMPANY –WOLLMARK İŞARETİ/SERTİFİKASI</a:t>
            </a:r>
          </a:p>
          <a:p>
            <a:pPr marL="342900" indent="-342900">
              <a:buSzPts val="1200"/>
              <a:buFont typeface="+mj-lt"/>
              <a:buAutoNum type="arabicPeriod"/>
            </a:pPr>
            <a:r>
              <a:rPr lang="tr-TR" sz="1050" b="1" dirty="0"/>
              <a:t>UL (Underwriters Laboratories) – UL İŞARETİ/SERTİFİKASI, GREENGUARD SERTİFİKASI</a:t>
            </a:r>
          </a:p>
          <a:p>
            <a:pPr marL="342900" lvl="0" indent="-342900">
              <a:spcAft>
                <a:spcPts val="0"/>
              </a:spcAft>
              <a:buSzPts val="1200"/>
              <a:buFont typeface="+mj-lt"/>
              <a:buAutoNum type="arabicPeriod"/>
            </a:pPr>
            <a:r>
              <a:rPr lang="tr-TR" sz="1050" b="1" dirty="0" smtClean="0">
                <a:latin typeface="Times New Roman" panose="02020603050405020304" pitchFamily="18" charset="0"/>
                <a:ea typeface="Times New Roman" panose="02020603050405020304" pitchFamily="18" charset="0"/>
              </a:rPr>
              <a:t>UNIFE </a:t>
            </a:r>
            <a:r>
              <a:rPr lang="tr-TR" sz="1050" b="1" dirty="0">
                <a:latin typeface="Times New Roman" panose="02020603050405020304" pitchFamily="18" charset="0"/>
                <a:ea typeface="Times New Roman" panose="02020603050405020304" pitchFamily="18" charset="0"/>
              </a:rPr>
              <a:t>(Union of European Railway Industries) - IRIS (International Railway Industry Standard) SERTİFİKALARI</a:t>
            </a:r>
            <a:endParaRPr lang="tr-TR" sz="1050" dirty="0">
              <a:latin typeface="Times New Roman" panose="02020603050405020304" pitchFamily="18" charset="0"/>
              <a:ea typeface="Times New Roman" panose="02020603050405020304" pitchFamily="18" charset="0"/>
            </a:endParaRPr>
          </a:p>
          <a:p>
            <a:pPr marL="342900" indent="-342900">
              <a:buSzPts val="1200"/>
              <a:buFont typeface="+mj-lt"/>
              <a:buAutoNum type="arabicPeriod"/>
            </a:pPr>
            <a:r>
              <a:rPr lang="tr-TR" sz="1050" b="1" dirty="0"/>
              <a:t>UTZ – UTZ SERTİFİKASI </a:t>
            </a:r>
          </a:p>
        </p:txBody>
      </p:sp>
    </p:spTree>
    <p:extLst>
      <p:ext uri="{BB962C8B-B14F-4D97-AF65-F5344CB8AC3E}">
        <p14:creationId xmlns:p14="http://schemas.microsoft.com/office/powerpoint/2010/main" val="9120095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smtClean="0">
                <a:solidFill>
                  <a:schemeClr val="bg1">
                    <a:lumMod val="50000"/>
                  </a:schemeClr>
                </a:solidFill>
                <a:latin typeface="Trajan Pro"/>
                <a:cs typeface="Trajan Pro"/>
              </a:rPr>
              <a:t>2017</a:t>
            </a: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DESTEK KAPSAMINDAKİ PAZARA GİRİŞ BELGELERİ </a:t>
            </a:r>
            <a:endParaRPr lang="en-US" dirty="0">
              <a:latin typeface="Trajan Pro"/>
              <a:cs typeface="Trajan Pro"/>
            </a:endParaRPr>
          </a:p>
        </p:txBody>
      </p:sp>
      <p:sp>
        <p:nvSpPr>
          <p:cNvPr id="4" name="Rectangle 3"/>
          <p:cNvSpPr/>
          <p:nvPr/>
        </p:nvSpPr>
        <p:spPr>
          <a:xfrm>
            <a:off x="169682" y="1376313"/>
            <a:ext cx="8409151" cy="5601533"/>
          </a:xfrm>
          <a:prstGeom prst="rect">
            <a:avLst/>
          </a:prstGeom>
        </p:spPr>
        <p:txBody>
          <a:bodyPr wrap="square">
            <a:spAutoFit/>
          </a:bodyPr>
          <a:lstStyle/>
          <a:p>
            <a:pPr lvl="0"/>
            <a:r>
              <a:rPr lang="tr-TR" sz="2000" b="1" dirty="0" smtClean="0"/>
              <a:t>C. </a:t>
            </a:r>
            <a:r>
              <a:rPr lang="tr-TR" sz="2000" b="1" u="sng" dirty="0" smtClean="0"/>
              <a:t>TEST/ANALİZ </a:t>
            </a:r>
            <a:r>
              <a:rPr lang="tr-TR" sz="2000" b="1" u="sng" dirty="0"/>
              <a:t>RAPORLARI</a:t>
            </a:r>
            <a:endParaRPr lang="tr-TR" sz="2000" u="sng" dirty="0"/>
          </a:p>
          <a:p>
            <a:r>
              <a:rPr lang="tr-TR" sz="2000" b="1" dirty="0"/>
              <a:t> </a:t>
            </a:r>
            <a:endParaRPr lang="tr-TR" sz="2000" dirty="0"/>
          </a:p>
          <a:p>
            <a:pPr algn="just"/>
            <a:r>
              <a:rPr lang="tr-TR" sz="2000" b="1" dirty="0" smtClean="0"/>
              <a:t> Test/analiz </a:t>
            </a:r>
            <a:r>
              <a:rPr lang="tr-TR" sz="2000" b="1" dirty="0"/>
              <a:t>raporlarının desteklenebilmesini </a:t>
            </a:r>
            <a:r>
              <a:rPr lang="tr-TR" sz="2000" b="1" dirty="0" smtClean="0"/>
              <a:t>teminen  Test/analiz raporunun ilgili ülke pazarına girişte zorunlu olduğu ya da avantaj sağladığını gösterir dokümanların ibraz edilmesi gerekir. </a:t>
            </a:r>
          </a:p>
          <a:p>
            <a:endParaRPr lang="tr-TR" sz="2000" dirty="0"/>
          </a:p>
          <a:p>
            <a:r>
              <a:rPr lang="tr-TR" sz="2000" b="1" dirty="0"/>
              <a:t>1-Test/Analiz Raporunun ilgili ülke pazarına girişte zorunlu olduğu hallerde, bu durumu gösterir dokümanlar, </a:t>
            </a:r>
            <a:endParaRPr lang="tr-TR" sz="2000" b="1" dirty="0" smtClean="0"/>
          </a:p>
          <a:p>
            <a:endParaRPr lang="tr-TR" sz="2000" b="1" dirty="0"/>
          </a:p>
          <a:p>
            <a:r>
              <a:rPr lang="tr-TR" sz="2000" b="1" dirty="0"/>
              <a:t>2-Test/Analizin yurt dışında bir ihale için yaptırılıyor olması durumunda ilgili ihalenin şartnamesi, </a:t>
            </a:r>
            <a:endParaRPr lang="tr-TR" sz="2000" b="1" dirty="0" smtClean="0"/>
          </a:p>
          <a:p>
            <a:endParaRPr lang="tr-TR" sz="2000" b="1" dirty="0"/>
          </a:p>
          <a:p>
            <a:pPr algn="just"/>
            <a:r>
              <a:rPr lang="tr-TR" sz="2000" b="1" dirty="0"/>
              <a:t>3-Desteğe konu test/analiz raporunun bir ülke pazarına girişte avantaj sağladığı durumlarda, test/analiz raporunun yurt dışından müşteri talebine binaen yapıldığına ilişkin müşteriden alınacak yazı veya sipariş formu veya sözleşme.</a:t>
            </a:r>
          </a:p>
          <a:p>
            <a:r>
              <a:rPr lang="tr-TR" dirty="0"/>
              <a:t> </a:t>
            </a:r>
          </a:p>
          <a:p>
            <a:endParaRPr lang="tr-TR" sz="2000" dirty="0"/>
          </a:p>
        </p:txBody>
      </p:sp>
    </p:spTree>
    <p:extLst>
      <p:ext uri="{BB962C8B-B14F-4D97-AF65-F5344CB8AC3E}">
        <p14:creationId xmlns:p14="http://schemas.microsoft.com/office/powerpoint/2010/main" val="1908194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1147</TotalTime>
  <Words>1966</Words>
  <Application>Microsoft Office PowerPoint</Application>
  <PresentationFormat>Ekran Gösterisi (4:3)</PresentationFormat>
  <Paragraphs>321</Paragraphs>
  <Slides>25</Slides>
  <Notes>0</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suleyman felamur</dc:creator>
  <cp:lastModifiedBy>Ekrem ALTUN</cp:lastModifiedBy>
  <cp:revision>226</cp:revision>
  <dcterms:created xsi:type="dcterms:W3CDTF">2012-07-04T08:32:04Z</dcterms:created>
  <dcterms:modified xsi:type="dcterms:W3CDTF">2017-02-22T07:57:35Z</dcterms:modified>
</cp:coreProperties>
</file>