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7" r:id="rId2"/>
    <p:sldId id="256" r:id="rId3"/>
    <p:sldId id="258" r:id="rId4"/>
    <p:sldId id="259" r:id="rId5"/>
    <p:sldId id="260" r:id="rId6"/>
    <p:sldId id="262" r:id="rId7"/>
    <p:sldId id="261" r:id="rId8"/>
    <p:sldId id="268" r:id="rId9"/>
    <p:sldId id="263" r:id="rId10"/>
    <p:sldId id="318" r:id="rId11"/>
    <p:sldId id="316" r:id="rId12"/>
    <p:sldId id="264" r:id="rId13"/>
    <p:sldId id="269" r:id="rId14"/>
    <p:sldId id="270" r:id="rId15"/>
    <p:sldId id="272" r:id="rId16"/>
    <p:sldId id="273" r:id="rId17"/>
    <p:sldId id="274" r:id="rId18"/>
    <p:sldId id="317" r:id="rId19"/>
    <p:sldId id="276" r:id="rId20"/>
    <p:sldId id="315"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8" autoAdjust="0"/>
  </p:normalViewPr>
  <p:slideViewPr>
    <p:cSldViewPr snapToGrid="0" snapToObjects="1">
      <p:cViewPr>
        <p:scale>
          <a:sx n="75" d="100"/>
          <a:sy n="75" d="100"/>
        </p:scale>
        <p:origin x="-1014" y="-702"/>
      </p:cViewPr>
      <p:guideLst>
        <p:guide orient="horz" pos="2160"/>
        <p:guide pos="2880"/>
      </p:guideLst>
    </p:cSldViewPr>
  </p:slideViewPr>
  <p:outlineViewPr>
    <p:cViewPr>
      <p:scale>
        <a:sx n="33" d="100"/>
        <a:sy n="33" d="100"/>
      </p:scale>
      <p:origin x="0" y="228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B67329-F1BD-4566-9377-68334FB49C7F}" type="datetimeFigureOut">
              <a:rPr lang="tr-TR" smtClean="0"/>
              <a:t>22.02.2017</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342EF3-7B22-4F4E-85E2-33BEA5677353}" type="slidenum">
              <a:rPr lang="tr-TR" smtClean="0"/>
              <a:t>‹#›</a:t>
            </a:fld>
            <a:endParaRPr lang="tr-TR"/>
          </a:p>
        </p:txBody>
      </p:sp>
    </p:spTree>
    <p:extLst>
      <p:ext uri="{BB962C8B-B14F-4D97-AF65-F5344CB8AC3E}">
        <p14:creationId xmlns:p14="http://schemas.microsoft.com/office/powerpoint/2010/main" val="3262205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lang="en-US"/>
          </a:p>
        </p:txBody>
      </p:sp>
      <p:sp>
        <p:nvSpPr>
          <p:cNvPr id="4" name="Date Placeholder 3"/>
          <p:cNvSpPr>
            <a:spLocks noGrp="1"/>
          </p:cNvSpPr>
          <p:nvPr>
            <p:ph type="dt" sz="half" idx="10"/>
          </p:nvPr>
        </p:nvSpPr>
        <p:spPr/>
        <p:txBody>
          <a:bodyPr/>
          <a:lstStyle/>
          <a:p>
            <a:fld id="{E19639D3-DEA8-C440-81F7-0F0344C78FBE}"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280119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E19639D3-DEA8-C440-81F7-0F0344C78FBE}"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3301173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tr-T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E19639D3-DEA8-C440-81F7-0F0344C78FBE}"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1192481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Date Placeholder 4"/>
          <p:cNvSpPr>
            <a:spLocks noGrp="1"/>
          </p:cNvSpPr>
          <p:nvPr>
            <p:ph type="dt" sz="half" idx="10"/>
          </p:nvPr>
        </p:nvSpPr>
        <p:spPr/>
        <p:txBody>
          <a:bodyPr/>
          <a:lstStyle/>
          <a:p>
            <a:fld id="{E19639D3-DEA8-C440-81F7-0F0344C78FBE}" type="datetimeFigureOut">
              <a:rPr lang="en-US" smtClean="0"/>
              <a:t>2/22/2017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2971112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7" name="Date Placeholder 6"/>
          <p:cNvSpPr>
            <a:spLocks noGrp="1"/>
          </p:cNvSpPr>
          <p:nvPr>
            <p:ph type="dt" sz="half" idx="10"/>
          </p:nvPr>
        </p:nvSpPr>
        <p:spPr/>
        <p:txBody>
          <a:bodyPr/>
          <a:lstStyle/>
          <a:p>
            <a:fld id="{E19639D3-DEA8-C440-81F7-0F0344C78FBE}" type="datetimeFigureOut">
              <a:rPr lang="en-US" smtClean="0"/>
              <a:t>2/22/2017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2386642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Date Placeholder 2"/>
          <p:cNvSpPr>
            <a:spLocks noGrp="1"/>
          </p:cNvSpPr>
          <p:nvPr>
            <p:ph type="dt" sz="half" idx="10"/>
          </p:nvPr>
        </p:nvSpPr>
        <p:spPr/>
        <p:txBody>
          <a:bodyPr/>
          <a:lstStyle/>
          <a:p>
            <a:fld id="{E19639D3-DEA8-C440-81F7-0F0344C78FBE}" type="datetimeFigureOut">
              <a:rPr lang="en-US" smtClean="0"/>
              <a:t>2/22/2017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3930930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9639D3-DEA8-C440-81F7-0F0344C78FBE}" type="datetimeFigureOut">
              <a:rPr lang="en-US" smtClean="0"/>
              <a:t>2/22/2017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268205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tr-T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E19639D3-DEA8-C440-81F7-0F0344C78FBE}" type="datetimeFigureOut">
              <a:rPr lang="en-US" smtClean="0"/>
              <a:t>2/22/2017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2503906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E19639D3-DEA8-C440-81F7-0F0344C78FBE}" type="datetimeFigureOut">
              <a:rPr lang="en-US" smtClean="0"/>
              <a:t>2/22/2017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2209168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E19639D3-DEA8-C440-81F7-0F0344C78FBE}"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824773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E19639D3-DEA8-C440-81F7-0F0344C78FBE}"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3349674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9639D3-DEA8-C440-81F7-0F0344C78FBE}" type="datetimeFigureOut">
              <a:rPr lang="en-US" smtClean="0"/>
              <a:t>2/22/2017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602937-E099-AA4F-9058-3F48D7586F09}" type="slidenum">
              <a:rPr lang="en-US" smtClean="0"/>
              <a:t>‹#›</a:t>
            </a:fld>
            <a:endParaRPr lang="en-US"/>
          </a:p>
        </p:txBody>
      </p:sp>
    </p:spTree>
    <p:extLst>
      <p:ext uri="{BB962C8B-B14F-4D97-AF65-F5344CB8AC3E}">
        <p14:creationId xmlns:p14="http://schemas.microsoft.com/office/powerpoint/2010/main" val="3496943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OAIB_SUNUM_ARKAPLAN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6" name="TextBox 5"/>
          <p:cNvSpPr txBox="1"/>
          <p:nvPr/>
        </p:nvSpPr>
        <p:spPr>
          <a:xfrm>
            <a:off x="1104900" y="1629725"/>
            <a:ext cx="6637867" cy="4524315"/>
          </a:xfrm>
          <a:prstGeom prst="rect">
            <a:avLst/>
          </a:prstGeom>
          <a:noFill/>
        </p:spPr>
        <p:txBody>
          <a:bodyPr wrap="square" rtlCol="0">
            <a:spAutoFit/>
          </a:bodyPr>
          <a:lstStyle/>
          <a:p>
            <a:r>
              <a:rPr lang="tr-TR" sz="4400" b="1" dirty="0" smtClean="0">
                <a:effectLst>
                  <a:outerShdw blurRad="38100" dist="38100" dir="2700000" algn="tl">
                    <a:srgbClr val="C0C0C0"/>
                  </a:outerShdw>
                </a:effectLst>
                <a:latin typeface="Calibri" pitchFamily="34" charset="0"/>
              </a:rPr>
              <a:t>Orta Anadolu İhracatçı Birlikleri Genel Sekreterliği</a:t>
            </a:r>
            <a:r>
              <a:rPr lang="tr-TR" sz="4400" b="1" dirty="0" smtClean="0">
                <a:effectLst>
                  <a:outerShdw blurRad="38100" dist="38100" dir="2700000" algn="tl">
                    <a:srgbClr val="C0C0C0"/>
                  </a:outerShdw>
                </a:effectLst>
              </a:rPr>
              <a:t/>
            </a:r>
            <a:br>
              <a:rPr lang="tr-TR" sz="4400" b="1" dirty="0" smtClean="0">
                <a:effectLst>
                  <a:outerShdw blurRad="38100" dist="38100" dir="2700000" algn="tl">
                    <a:srgbClr val="C0C0C0"/>
                  </a:outerShdw>
                </a:effectLst>
              </a:rPr>
            </a:br>
            <a:r>
              <a:rPr lang="tr-TR" sz="3600" b="1" dirty="0" smtClean="0">
                <a:effectLst>
                  <a:outerShdw blurRad="38100" dist="38100" dir="2700000" algn="tl">
                    <a:srgbClr val="C0C0C0"/>
                  </a:outerShdw>
                </a:effectLst>
              </a:rPr>
              <a:t/>
            </a:r>
            <a:br>
              <a:rPr lang="tr-TR" sz="3600" b="1" dirty="0" smtClean="0">
                <a:effectLst>
                  <a:outerShdw blurRad="38100" dist="38100" dir="2700000" algn="tl">
                    <a:srgbClr val="C0C0C0"/>
                  </a:outerShdw>
                </a:effectLst>
              </a:rPr>
            </a:br>
            <a:r>
              <a:rPr lang="tr-TR" sz="3600" b="1" dirty="0" smtClean="0">
                <a:effectLst>
                  <a:outerShdw blurRad="38100" dist="38100" dir="2700000" algn="tl">
                    <a:srgbClr val="C0C0C0"/>
                  </a:outerShdw>
                </a:effectLst>
              </a:rPr>
              <a:t/>
            </a:r>
            <a:br>
              <a:rPr lang="tr-TR" sz="3600" b="1" dirty="0" smtClean="0">
                <a:effectLst>
                  <a:outerShdw blurRad="38100" dist="38100" dir="2700000" algn="tl">
                    <a:srgbClr val="C0C0C0"/>
                  </a:outerShdw>
                </a:effectLst>
              </a:rPr>
            </a:br>
            <a:r>
              <a:rPr lang="tr-TR" sz="3600" b="1" dirty="0" smtClean="0">
                <a:effectLst>
                  <a:outerShdw blurRad="38100" dist="38100" dir="2700000" algn="tl">
                    <a:srgbClr val="C0C0C0"/>
                  </a:outerShdw>
                </a:effectLst>
              </a:rPr>
              <a:t/>
            </a:r>
            <a:br>
              <a:rPr lang="tr-TR" sz="3600" b="1" dirty="0" smtClean="0">
                <a:effectLst>
                  <a:outerShdw blurRad="38100" dist="38100" dir="2700000" algn="tl">
                    <a:srgbClr val="C0C0C0"/>
                  </a:outerShdw>
                </a:effectLst>
              </a:rPr>
            </a:br>
            <a:r>
              <a:rPr lang="tr-TR" sz="3600" b="1" dirty="0" smtClean="0">
                <a:effectLst>
                  <a:outerShdw blurRad="38100" dist="38100" dir="2700000" algn="tl">
                    <a:srgbClr val="C0C0C0"/>
                  </a:outerShdw>
                </a:effectLst>
              </a:rPr>
              <a:t/>
            </a:r>
            <a:br>
              <a:rPr lang="tr-TR" sz="3600" b="1" dirty="0" smtClean="0">
                <a:effectLst>
                  <a:outerShdw blurRad="38100" dist="38100" dir="2700000" algn="tl">
                    <a:srgbClr val="C0C0C0"/>
                  </a:outerShdw>
                </a:effectLst>
              </a:rPr>
            </a:br>
            <a:r>
              <a:rPr lang="tr-TR" sz="2800" b="1" dirty="0" smtClean="0">
                <a:effectLst>
                  <a:outerShdw blurRad="38100" dist="38100" dir="2700000" algn="tl">
                    <a:srgbClr val="C0C0C0"/>
                  </a:outerShdw>
                </a:effectLst>
                <a:latin typeface="Calibri" pitchFamily="34" charset="0"/>
              </a:rPr>
              <a:t>İhracata Yönelik Devlet Yardımları </a:t>
            </a:r>
            <a:br>
              <a:rPr lang="tr-TR" sz="2800" b="1" dirty="0" smtClean="0">
                <a:effectLst>
                  <a:outerShdw blurRad="38100" dist="38100" dir="2700000" algn="tl">
                    <a:srgbClr val="C0C0C0"/>
                  </a:outerShdw>
                </a:effectLst>
                <a:latin typeface="Calibri" pitchFamily="34" charset="0"/>
              </a:rPr>
            </a:br>
            <a:r>
              <a:rPr lang="tr-TR" sz="2800" b="1" dirty="0" smtClean="0">
                <a:effectLst>
                  <a:outerShdw blurRad="38100" dist="38100" dir="2700000" algn="tl">
                    <a:srgbClr val="C0C0C0"/>
                  </a:outerShdw>
                </a:effectLst>
                <a:latin typeface="Calibri" pitchFamily="34" charset="0"/>
              </a:rPr>
              <a:t>Şube Müdürlüğü</a:t>
            </a:r>
            <a:endParaRPr lang="en-US" sz="4400" dirty="0">
              <a:latin typeface="Trajan Pro"/>
              <a:cs typeface="Trajan Pro"/>
            </a:endParaRPr>
          </a:p>
        </p:txBody>
      </p:sp>
      <p:sp>
        <p:nvSpPr>
          <p:cNvPr id="7" name="TextBox 6"/>
          <p:cNvSpPr txBox="1"/>
          <p:nvPr/>
        </p:nvSpPr>
        <p:spPr>
          <a:xfrm>
            <a:off x="0" y="6372200"/>
            <a:ext cx="9144000" cy="430887"/>
          </a:xfrm>
          <a:prstGeom prst="rect">
            <a:avLst/>
          </a:prstGeom>
          <a:noFill/>
        </p:spPr>
        <p:txBody>
          <a:bodyPr wrap="square" rtlCol="0">
            <a:spAutoFit/>
          </a:bodyPr>
          <a:lstStyle/>
          <a:p>
            <a:pPr algn="ctr"/>
            <a:r>
              <a:rPr lang="tr-TR" sz="1200" b="1" dirty="0" smtClean="0">
                <a:latin typeface="Trajan Pro"/>
                <a:cs typeface="Trajan Pro"/>
              </a:rPr>
              <a:t>2017</a:t>
            </a:r>
          </a:p>
          <a:p>
            <a:pPr algn="ctr"/>
            <a:endParaRPr lang="en-US" sz="1000" dirty="0">
              <a:latin typeface="Trajan Pro"/>
              <a:cs typeface="Trajan Pro"/>
            </a:endParaRPr>
          </a:p>
        </p:txBody>
      </p:sp>
    </p:spTree>
    <p:extLst>
      <p:ext uri="{BB962C8B-B14F-4D97-AF65-F5344CB8AC3E}">
        <p14:creationId xmlns:p14="http://schemas.microsoft.com/office/powerpoint/2010/main" val="34001388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3" name="Rectangle 2"/>
          <p:cNvSpPr/>
          <p:nvPr/>
        </p:nvSpPr>
        <p:spPr>
          <a:xfrm>
            <a:off x="1130300" y="1661924"/>
            <a:ext cx="6527800" cy="3477875"/>
          </a:xfrm>
          <a:prstGeom prst="rect">
            <a:avLst/>
          </a:prstGeom>
        </p:spPr>
        <p:txBody>
          <a:bodyPr wrap="square">
            <a:spAutoFit/>
          </a:bodyPr>
          <a:lstStyle/>
          <a:p>
            <a:pPr algn="ctr">
              <a:defRPr/>
            </a:pPr>
            <a:r>
              <a:rPr lang="tr-TR" sz="4400" b="1" dirty="0">
                <a:latin typeface="Calibri" pitchFamily="34" charset="0"/>
                <a:ea typeface="Batang" pitchFamily="18" charset="-127"/>
                <a:cs typeface="Calibri" pitchFamily="34" charset="0"/>
              </a:rPr>
              <a:t>YURT DIŞINDA GERÇEKLEŞTİRİLEN </a:t>
            </a:r>
          </a:p>
          <a:p>
            <a:pPr algn="ctr">
              <a:defRPr/>
            </a:pPr>
            <a:r>
              <a:rPr lang="tr-TR" sz="4400" b="1" dirty="0">
                <a:latin typeface="Calibri" pitchFamily="34" charset="0"/>
                <a:ea typeface="Batang" pitchFamily="18" charset="-127"/>
                <a:cs typeface="Calibri" pitchFamily="34" charset="0"/>
              </a:rPr>
              <a:t>FUAR KATILIMLARININ DESTEKLENMESİ</a:t>
            </a:r>
            <a:br>
              <a:rPr lang="tr-TR" sz="4400" b="1" dirty="0">
                <a:latin typeface="Calibri" pitchFamily="34" charset="0"/>
                <a:ea typeface="Batang" pitchFamily="18" charset="-127"/>
                <a:cs typeface="Calibri" pitchFamily="34" charset="0"/>
              </a:rPr>
            </a:br>
            <a:r>
              <a:rPr lang="tr-TR" sz="4400" b="1" dirty="0">
                <a:latin typeface="Calibri" pitchFamily="34" charset="0"/>
                <a:ea typeface="Batang" pitchFamily="18" charset="-127"/>
                <a:cs typeface="Calibri" pitchFamily="34" charset="0"/>
              </a:rPr>
              <a:t>(2009/5 Sayılı Tebliğ)</a:t>
            </a:r>
          </a:p>
        </p:txBody>
      </p:sp>
    </p:spTree>
    <p:extLst>
      <p:ext uri="{BB962C8B-B14F-4D97-AF65-F5344CB8AC3E}">
        <p14:creationId xmlns:p14="http://schemas.microsoft.com/office/powerpoint/2010/main" val="33077929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 y="12700"/>
            <a:ext cx="9144000" cy="6856549"/>
          </a:xfrm>
          <a:prstGeom prst="rect">
            <a:avLst/>
          </a:prstGeom>
        </p:spPr>
      </p:pic>
      <p:sp>
        <p:nvSpPr>
          <p:cNvPr id="7" name="TextBox 6"/>
          <p:cNvSpPr txBox="1"/>
          <p:nvPr/>
        </p:nvSpPr>
        <p:spPr>
          <a:xfrm>
            <a:off x="0" y="186955"/>
            <a:ext cx="9143999" cy="677108"/>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tr-TR" sz="1000" b="1" dirty="0">
              <a:solidFill>
                <a:schemeClr val="bg1">
                  <a:lumMod val="50000"/>
                </a:schemeClr>
              </a:solidFill>
              <a:latin typeface="Trajan Pro"/>
              <a:cs typeface="Trajan Pro"/>
            </a:endParaRPr>
          </a:p>
          <a:p>
            <a:pPr algn="ctr"/>
            <a:endParaRPr lang="tr-TR" sz="1000" b="1" dirty="0" smtClean="0">
              <a:solidFill>
                <a:schemeClr val="bg1">
                  <a:lumMod val="50000"/>
                </a:schemeClr>
              </a:solidFill>
              <a:latin typeface="Trajan Pro"/>
              <a:cs typeface="Trajan Pro"/>
            </a:endParaRP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2009/5 SAYILI TEBLİĞİN AMACI</a:t>
            </a:r>
            <a:endParaRPr lang="en-US" dirty="0">
              <a:latin typeface="Trajan Pro"/>
              <a:cs typeface="Trajan Pro"/>
            </a:endParaRPr>
          </a:p>
        </p:txBody>
      </p:sp>
      <p:sp>
        <p:nvSpPr>
          <p:cNvPr id="4" name="Rectangle 3"/>
          <p:cNvSpPr/>
          <p:nvPr/>
        </p:nvSpPr>
        <p:spPr>
          <a:xfrm>
            <a:off x="457200" y="2690336"/>
            <a:ext cx="8216900" cy="1815882"/>
          </a:xfrm>
          <a:prstGeom prst="rect">
            <a:avLst/>
          </a:prstGeom>
        </p:spPr>
        <p:txBody>
          <a:bodyPr wrap="square">
            <a:spAutoFit/>
          </a:bodyPr>
          <a:lstStyle/>
          <a:p>
            <a:pPr algn="just"/>
            <a:r>
              <a:rPr lang="tr-TR" sz="2800" b="1" dirty="0">
                <a:latin typeface="Calibri" pitchFamily="34" charset="0"/>
              </a:rPr>
              <a:t>Firmalarımızın </a:t>
            </a:r>
            <a:r>
              <a:rPr lang="tr-TR" sz="2800" b="1" dirty="0" smtClean="0">
                <a:latin typeface="Calibri" pitchFamily="34" charset="0"/>
              </a:rPr>
              <a:t>yurtdışında düzenlenen uluslararası sektörel </a:t>
            </a:r>
            <a:r>
              <a:rPr lang="tr-TR" sz="2800" b="1" dirty="0">
                <a:latin typeface="Calibri" pitchFamily="34" charset="0"/>
              </a:rPr>
              <a:t>fuarlara bireysel katılımların sağlanması ile Türk ihraç ürünlerinin tanıtılması ve pazarlanması suretiyle ihracatımızın artırılmasıdır.</a:t>
            </a:r>
          </a:p>
        </p:txBody>
      </p:sp>
    </p:spTree>
    <p:extLst>
      <p:ext uri="{BB962C8B-B14F-4D97-AF65-F5344CB8AC3E}">
        <p14:creationId xmlns:p14="http://schemas.microsoft.com/office/powerpoint/2010/main" val="1395692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KİMLER YARARLANABİLİR</a:t>
            </a:r>
            <a:r>
              <a:rPr lang="tr-TR" b="1" dirty="0" smtClean="0">
                <a:latin typeface="Calibri" pitchFamily="34" charset="0"/>
              </a:rPr>
              <a:t>?</a:t>
            </a:r>
            <a:endParaRPr lang="en-US" dirty="0">
              <a:latin typeface="Trajan Pro"/>
              <a:cs typeface="Trajan Pro"/>
            </a:endParaRPr>
          </a:p>
        </p:txBody>
      </p:sp>
      <p:sp>
        <p:nvSpPr>
          <p:cNvPr id="3" name="Rectangle 2"/>
          <p:cNvSpPr/>
          <p:nvPr/>
        </p:nvSpPr>
        <p:spPr>
          <a:xfrm>
            <a:off x="254000" y="1308101"/>
            <a:ext cx="8445500" cy="5693866"/>
          </a:xfrm>
          <a:prstGeom prst="rect">
            <a:avLst/>
          </a:prstGeom>
        </p:spPr>
        <p:txBody>
          <a:bodyPr wrap="square">
            <a:spAutoFit/>
          </a:bodyPr>
          <a:lstStyle/>
          <a:p>
            <a:pPr algn="just"/>
            <a:r>
              <a:rPr lang="tr-TR" sz="2400" b="1" dirty="0" smtClean="0">
                <a:latin typeface="Calibri" pitchFamily="34" charset="0"/>
              </a:rPr>
              <a:t>1- </a:t>
            </a:r>
            <a:r>
              <a:rPr lang="tr-TR" sz="2400" b="1" dirty="0">
                <a:latin typeface="Calibri" pitchFamily="34" charset="0"/>
              </a:rPr>
              <a:t>Türk Ticaret Kanunu hükümleri çerçevesinde kurulmuş, ihracatçı birliğine </a:t>
            </a:r>
            <a:r>
              <a:rPr lang="tr-TR" sz="2400" b="1">
                <a:latin typeface="Calibri" pitchFamily="34" charset="0"/>
              </a:rPr>
              <a:t>üye </a:t>
            </a:r>
            <a:r>
              <a:rPr lang="tr-TR" sz="2400" b="1" smtClean="0">
                <a:latin typeface="Calibri" pitchFamily="34" charset="0"/>
              </a:rPr>
              <a:t>şirket (</a:t>
            </a:r>
            <a:r>
              <a:rPr lang="tr-TR" sz="2400" b="1" u="sng" smtClean="0">
                <a:latin typeface="Calibri" pitchFamily="34" charset="0"/>
              </a:rPr>
              <a:t>kollektif</a:t>
            </a:r>
            <a:r>
              <a:rPr lang="tr-TR" sz="2400" b="1" u="sng" dirty="0">
                <a:latin typeface="Calibri" pitchFamily="34" charset="0"/>
              </a:rPr>
              <a:t>,</a:t>
            </a:r>
            <a:r>
              <a:rPr lang="tr-TR" sz="2400" b="1" dirty="0">
                <a:latin typeface="Calibri" pitchFamily="34" charset="0"/>
              </a:rPr>
              <a:t> </a:t>
            </a:r>
            <a:r>
              <a:rPr lang="tr-TR" sz="2400" b="1" u="sng" dirty="0">
                <a:latin typeface="Calibri" pitchFamily="34" charset="0"/>
              </a:rPr>
              <a:t>komandit</a:t>
            </a:r>
            <a:r>
              <a:rPr lang="tr-TR" sz="2400" b="1" dirty="0">
                <a:latin typeface="Calibri" pitchFamily="34" charset="0"/>
              </a:rPr>
              <a:t>, </a:t>
            </a:r>
            <a:r>
              <a:rPr lang="tr-TR" sz="2400" b="1" u="sng" dirty="0">
                <a:latin typeface="Calibri" pitchFamily="34" charset="0"/>
              </a:rPr>
              <a:t>anonim</a:t>
            </a:r>
            <a:r>
              <a:rPr lang="tr-TR" sz="2400" b="1" dirty="0">
                <a:latin typeface="Calibri" pitchFamily="34" charset="0"/>
              </a:rPr>
              <a:t>, </a:t>
            </a:r>
            <a:r>
              <a:rPr lang="tr-TR" sz="2400" b="1" u="sng" dirty="0">
                <a:latin typeface="Calibri" pitchFamily="34" charset="0"/>
              </a:rPr>
              <a:t>limited</a:t>
            </a:r>
            <a:r>
              <a:rPr lang="tr-TR" sz="2400" b="1" dirty="0">
                <a:latin typeface="Calibri" pitchFamily="34" charset="0"/>
              </a:rPr>
              <a:t> ve </a:t>
            </a:r>
            <a:r>
              <a:rPr lang="tr-TR" sz="2400" b="1" u="sng" dirty="0">
                <a:latin typeface="Calibri" pitchFamily="34" charset="0"/>
              </a:rPr>
              <a:t>kooperatifler</a:t>
            </a:r>
            <a:r>
              <a:rPr lang="tr-TR" sz="2400" b="1" dirty="0">
                <a:latin typeface="Calibri" pitchFamily="34" charset="0"/>
              </a:rPr>
              <a:t>)</a:t>
            </a:r>
          </a:p>
          <a:p>
            <a:pPr algn="just"/>
            <a:r>
              <a:rPr lang="tr-TR" sz="2400" dirty="0" smtClean="0"/>
              <a:t>(</a:t>
            </a:r>
            <a:r>
              <a:rPr lang="en-US" sz="2400" dirty="0" err="1" smtClean="0"/>
              <a:t>Türk</a:t>
            </a:r>
            <a:r>
              <a:rPr lang="en-US" sz="2400" dirty="0" smtClean="0"/>
              <a:t> </a:t>
            </a:r>
            <a:r>
              <a:rPr lang="en-US" sz="2400" dirty="0"/>
              <a:t>Ticaret </a:t>
            </a:r>
            <a:r>
              <a:rPr lang="en-US" sz="2400" dirty="0" err="1"/>
              <a:t>Kanunu</a:t>
            </a:r>
            <a:r>
              <a:rPr lang="en-US" sz="2400" dirty="0"/>
              <a:t> </a:t>
            </a:r>
            <a:r>
              <a:rPr lang="en-US" sz="2400" dirty="0" err="1"/>
              <a:t>hükümleri</a:t>
            </a:r>
            <a:r>
              <a:rPr lang="en-US" sz="2400" dirty="0"/>
              <a:t> </a:t>
            </a:r>
            <a:r>
              <a:rPr lang="en-US" sz="2400" dirty="0" err="1"/>
              <a:t>çerçevesinde</a:t>
            </a:r>
            <a:r>
              <a:rPr lang="en-US" sz="2400" dirty="0"/>
              <a:t> </a:t>
            </a:r>
            <a:r>
              <a:rPr lang="en-US" sz="2400" dirty="0" err="1"/>
              <a:t>kurulmuş</a:t>
            </a:r>
            <a:r>
              <a:rPr lang="en-US" sz="2400" dirty="0"/>
              <a:t> </a:t>
            </a:r>
            <a:r>
              <a:rPr lang="en-US" sz="2400" dirty="0" err="1"/>
              <a:t>şirket</a:t>
            </a:r>
            <a:r>
              <a:rPr lang="en-US" sz="2400" dirty="0"/>
              <a:t> </a:t>
            </a:r>
            <a:r>
              <a:rPr lang="en-US" sz="2400" dirty="0" err="1"/>
              <a:t>statüsün</a:t>
            </a:r>
            <a:r>
              <a:rPr lang="tr-TR" sz="2400" dirty="0"/>
              <a:t>e</a:t>
            </a:r>
            <a:r>
              <a:rPr lang="en-US" sz="2400" dirty="0"/>
              <a:t> </a:t>
            </a:r>
            <a:r>
              <a:rPr lang="en-US" sz="2400" dirty="0" err="1"/>
              <a:t>haiz</a:t>
            </a:r>
            <a:r>
              <a:rPr lang="en-US" sz="2400" dirty="0"/>
              <a:t> </a:t>
            </a:r>
            <a:r>
              <a:rPr lang="en-US" sz="2400" dirty="0" err="1"/>
              <a:t>olmayan</a:t>
            </a:r>
            <a:r>
              <a:rPr lang="en-US" sz="2400" dirty="0"/>
              <a:t> </a:t>
            </a:r>
            <a:r>
              <a:rPr lang="en-US" sz="2400" dirty="0" err="1"/>
              <a:t>esnaf</a:t>
            </a:r>
            <a:r>
              <a:rPr lang="en-US" sz="2400" dirty="0"/>
              <a:t> ve </a:t>
            </a:r>
            <a:r>
              <a:rPr lang="en-US" sz="2400" dirty="0" err="1"/>
              <a:t>gerçek</a:t>
            </a:r>
            <a:r>
              <a:rPr lang="en-US" sz="2400" dirty="0"/>
              <a:t> </a:t>
            </a:r>
            <a:r>
              <a:rPr lang="en-US" sz="2400" dirty="0" err="1"/>
              <a:t>kişi</a:t>
            </a:r>
            <a:r>
              <a:rPr lang="en-US" sz="2400" dirty="0"/>
              <a:t> </a:t>
            </a:r>
            <a:r>
              <a:rPr lang="en-US" sz="2400" dirty="0" err="1"/>
              <a:t>tacirler</a:t>
            </a:r>
            <a:r>
              <a:rPr lang="tr-TR" sz="2400" dirty="0"/>
              <a:t> destekten yararlanamaz.)</a:t>
            </a:r>
            <a:endParaRPr lang="tr-TR" sz="2400" b="1" dirty="0">
              <a:latin typeface="Calibri" pitchFamily="34" charset="0"/>
            </a:endParaRPr>
          </a:p>
          <a:p>
            <a:pPr algn="just"/>
            <a:endParaRPr lang="tr-TR" sz="2400" b="1" dirty="0">
              <a:latin typeface="Calibri" pitchFamily="34" charset="0"/>
            </a:endParaRPr>
          </a:p>
          <a:p>
            <a:pPr algn="just"/>
            <a:r>
              <a:rPr lang="tr-TR" sz="2400" b="1" dirty="0">
                <a:latin typeface="Calibri" pitchFamily="34" charset="0"/>
              </a:rPr>
              <a:t>2-Yurtdışı fuar organizasyonu düzenlemek için görevlendirilen firmalar</a:t>
            </a:r>
          </a:p>
          <a:p>
            <a:pPr algn="just"/>
            <a:endParaRPr lang="tr-TR" sz="2400" b="1" dirty="0">
              <a:latin typeface="Calibri" pitchFamily="34" charset="0"/>
            </a:endParaRPr>
          </a:p>
          <a:p>
            <a:pPr algn="just"/>
            <a:r>
              <a:rPr lang="tr-TR" sz="2400" b="1" dirty="0">
                <a:latin typeface="Calibri" pitchFamily="34" charset="0"/>
              </a:rPr>
              <a:t>3-Türkiye’de yerleşik </a:t>
            </a:r>
            <a:r>
              <a:rPr lang="tr-TR" sz="2400" b="1" dirty="0" smtClean="0">
                <a:latin typeface="Calibri" pitchFamily="34" charset="0"/>
              </a:rPr>
              <a:t>üretici/imalatçı </a:t>
            </a:r>
            <a:r>
              <a:rPr lang="tr-TR" sz="2400" b="1" dirty="0">
                <a:latin typeface="Calibri" pitchFamily="34" charset="0"/>
              </a:rPr>
              <a:t>organizasyonları </a:t>
            </a:r>
            <a:endParaRPr lang="tr-TR" sz="2400" b="1" dirty="0" smtClean="0">
              <a:latin typeface="Calibri" pitchFamily="34" charset="0"/>
            </a:endParaRPr>
          </a:p>
          <a:p>
            <a:pPr algn="just"/>
            <a:r>
              <a:rPr lang="tr-TR" sz="2400" b="1" dirty="0" smtClean="0">
                <a:latin typeface="Calibri" pitchFamily="34" charset="0"/>
              </a:rPr>
              <a:t>(</a:t>
            </a:r>
            <a:r>
              <a:rPr lang="tr-TR" sz="2400" dirty="0"/>
              <a:t>Aynı üretim dalında faaliyette bulunan üretici ve imalatçı şirketleri bir araya getiren ve temsil eden sektörel örgütlenmeler. Sektörel tanıtım </a:t>
            </a:r>
            <a:r>
              <a:rPr lang="tr-TR" sz="2400" dirty="0" smtClean="0"/>
              <a:t>grupları,federasyon</a:t>
            </a:r>
            <a:r>
              <a:rPr lang="tr-TR" sz="2400" dirty="0"/>
              <a:t>, birlik, dernek vb.)</a:t>
            </a:r>
          </a:p>
          <a:p>
            <a:pPr algn="just"/>
            <a:endParaRPr lang="tr-TR" sz="2400" b="1" dirty="0">
              <a:latin typeface="Calibri" pitchFamily="34" charset="0"/>
            </a:endParaRPr>
          </a:p>
        </p:txBody>
      </p:sp>
    </p:spTree>
    <p:extLst>
      <p:ext uri="{BB962C8B-B14F-4D97-AF65-F5344CB8AC3E}">
        <p14:creationId xmlns:p14="http://schemas.microsoft.com/office/powerpoint/2010/main" val="6159552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1" y="14151"/>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cs typeface="Calibri" pitchFamily="34" charset="0"/>
              </a:rPr>
              <a:t>DESTEK ORANLARI</a:t>
            </a:r>
            <a:endParaRPr lang="en-US" dirty="0">
              <a:latin typeface="Trajan Pro"/>
              <a:cs typeface="Trajan Pro"/>
            </a:endParaRPr>
          </a:p>
        </p:txBody>
      </p:sp>
      <p:sp>
        <p:nvSpPr>
          <p:cNvPr id="3" name="Rectangle 2"/>
          <p:cNvSpPr/>
          <p:nvPr/>
        </p:nvSpPr>
        <p:spPr>
          <a:xfrm>
            <a:off x="342899" y="1459230"/>
            <a:ext cx="8407401" cy="5262979"/>
          </a:xfrm>
          <a:prstGeom prst="rect">
            <a:avLst/>
          </a:prstGeom>
        </p:spPr>
        <p:txBody>
          <a:bodyPr wrap="square">
            <a:spAutoFit/>
          </a:bodyPr>
          <a:lstStyle/>
          <a:p>
            <a:pPr algn="just"/>
            <a:r>
              <a:rPr lang="tr-TR" b="1" dirty="0" smtClean="0">
                <a:latin typeface="Calibri" pitchFamily="34" charset="0"/>
              </a:rPr>
              <a:t>*</a:t>
            </a:r>
            <a:r>
              <a:rPr lang="tr-TR" sz="2400" b="1" dirty="0">
                <a:latin typeface="Calibri" pitchFamily="34" charset="0"/>
              </a:rPr>
              <a:t>Katılımcıların organizatör firmalara ödeyecekleri katılım bedelinin %50’si, </a:t>
            </a:r>
            <a:endParaRPr lang="tr-TR" sz="2400" b="1" dirty="0" smtClean="0">
              <a:latin typeface="Calibri" pitchFamily="34" charset="0"/>
            </a:endParaRPr>
          </a:p>
          <a:p>
            <a:pPr algn="just"/>
            <a:r>
              <a:rPr lang="tr-TR" sz="2400" b="1" dirty="0" smtClean="0">
                <a:latin typeface="Calibri" pitchFamily="34" charset="0"/>
              </a:rPr>
              <a:t>  </a:t>
            </a:r>
            <a:endParaRPr lang="tr-TR" sz="2400" b="1" dirty="0">
              <a:latin typeface="Calibri" pitchFamily="34" charset="0"/>
            </a:endParaRPr>
          </a:p>
          <a:p>
            <a:pPr algn="just"/>
            <a:r>
              <a:rPr lang="tr-TR" sz="2400" b="1" dirty="0">
                <a:latin typeface="Calibri" pitchFamily="34" charset="0"/>
              </a:rPr>
              <a:t>*Katılımcının SDŞ olması halinde katılım bedelinin %75’i</a:t>
            </a:r>
            <a:r>
              <a:rPr lang="tr-TR" sz="2400" b="1" dirty="0" smtClean="0">
                <a:latin typeface="Calibri" pitchFamily="34" charset="0"/>
              </a:rPr>
              <a:t>,</a:t>
            </a:r>
          </a:p>
          <a:p>
            <a:pPr algn="just"/>
            <a:endParaRPr lang="tr-TR" sz="2400" b="1" dirty="0">
              <a:latin typeface="Calibri" pitchFamily="34" charset="0"/>
            </a:endParaRPr>
          </a:p>
          <a:p>
            <a:pPr algn="just"/>
            <a:r>
              <a:rPr lang="tr-TR" sz="2400" b="1" dirty="0">
                <a:latin typeface="Calibri" pitchFamily="34" charset="0"/>
              </a:rPr>
              <a:t>*Üretici imalatçı organizasyonları olması durumunda katılım bedelinin %</a:t>
            </a:r>
            <a:r>
              <a:rPr lang="tr-TR" sz="2400" b="1" dirty="0" smtClean="0">
                <a:latin typeface="Calibri" pitchFamily="34" charset="0"/>
              </a:rPr>
              <a:t>75’i</a:t>
            </a:r>
          </a:p>
          <a:p>
            <a:pPr algn="just"/>
            <a:endParaRPr lang="tr-TR" sz="2400" b="1" dirty="0">
              <a:latin typeface="Calibri" pitchFamily="34" charset="0"/>
            </a:endParaRPr>
          </a:p>
          <a:p>
            <a:pPr algn="just"/>
            <a:r>
              <a:rPr lang="tr-TR" sz="2400" b="1" dirty="0" smtClean="0">
                <a:latin typeface="Calibri" pitchFamily="34" charset="0"/>
              </a:rPr>
              <a:t>*Katılımcının </a:t>
            </a:r>
            <a:r>
              <a:rPr lang="tr-TR" sz="2400" b="1" dirty="0">
                <a:latin typeface="Calibri" pitchFamily="34" charset="0"/>
              </a:rPr>
              <a:t>gen mühendisliği/biyoteknoloji, uzay ve havacılık teknolojileri, ileri malzeme teknolojileri, nano teknoloji, teknik tekstil, yenilenebilir enerji, donanım, bilişim ve elektronik konularında üretim yapması durumunda katılım bedelinin %75’i </a:t>
            </a:r>
          </a:p>
          <a:p>
            <a:pPr algn="just"/>
            <a:endParaRPr lang="tr-TR" sz="2400" b="1" dirty="0" smtClean="0">
              <a:latin typeface="Calibri" pitchFamily="34" charset="0"/>
            </a:endParaRPr>
          </a:p>
          <a:p>
            <a:pPr algn="just"/>
            <a:r>
              <a:rPr lang="tr-TR" sz="2400" b="1" dirty="0" smtClean="0">
                <a:latin typeface="Calibri" pitchFamily="34" charset="0"/>
              </a:rPr>
              <a:t>katılımcıya ödenir.</a:t>
            </a:r>
            <a:endParaRPr lang="tr-TR" sz="2400" b="1" dirty="0">
              <a:latin typeface="Calibri" pitchFamily="34" charset="0"/>
            </a:endParaRPr>
          </a:p>
        </p:txBody>
      </p:sp>
    </p:spTree>
    <p:extLst>
      <p:ext uri="{BB962C8B-B14F-4D97-AF65-F5344CB8AC3E}">
        <p14:creationId xmlns:p14="http://schemas.microsoft.com/office/powerpoint/2010/main" val="16105334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646331"/>
          </a:xfrm>
          <a:prstGeom prst="rect">
            <a:avLst/>
          </a:prstGeom>
          <a:noFill/>
        </p:spPr>
        <p:txBody>
          <a:bodyPr wrap="square" rtlCol="0">
            <a:spAutoFit/>
          </a:bodyPr>
          <a:lstStyle/>
          <a:p>
            <a:pPr algn="r"/>
            <a:r>
              <a:rPr lang="tr-TR" b="1" dirty="0">
                <a:effectLst>
                  <a:outerShdw blurRad="38100" dist="38100" dir="2700000" algn="tl">
                    <a:srgbClr val="C0C0C0"/>
                  </a:outerShdw>
                </a:effectLst>
                <a:latin typeface="Calibri" pitchFamily="34" charset="0"/>
              </a:rPr>
              <a:t>DESTEK LİMİTLERİ</a:t>
            </a:r>
            <a:r>
              <a:rPr lang="tr-TR" b="1" u="sng" dirty="0">
                <a:solidFill>
                  <a:srgbClr val="7F7F7F"/>
                </a:solidFill>
              </a:rPr>
              <a:t/>
            </a:r>
            <a:br>
              <a:rPr lang="tr-TR" b="1" u="sng" dirty="0">
                <a:solidFill>
                  <a:srgbClr val="7F7F7F"/>
                </a:solidFill>
              </a:rPr>
            </a:br>
            <a:endParaRPr lang="en-US" dirty="0">
              <a:latin typeface="Trajan Pro"/>
              <a:cs typeface="Trajan Pro"/>
            </a:endParaRPr>
          </a:p>
        </p:txBody>
      </p:sp>
      <p:sp>
        <p:nvSpPr>
          <p:cNvPr id="3" name="Rectangle 2"/>
          <p:cNvSpPr/>
          <p:nvPr/>
        </p:nvSpPr>
        <p:spPr>
          <a:xfrm>
            <a:off x="444499" y="2136339"/>
            <a:ext cx="8134333" cy="2523768"/>
          </a:xfrm>
          <a:prstGeom prst="rect">
            <a:avLst/>
          </a:prstGeom>
        </p:spPr>
        <p:txBody>
          <a:bodyPr wrap="square">
            <a:spAutoFit/>
          </a:bodyPr>
          <a:lstStyle/>
          <a:p>
            <a:pPr algn="just"/>
            <a:r>
              <a:rPr lang="tr-TR" sz="2800" b="1" dirty="0" smtClean="0">
                <a:latin typeface="Calibri" pitchFamily="34" charset="0"/>
              </a:rPr>
              <a:t>*</a:t>
            </a:r>
            <a:r>
              <a:rPr lang="tr-TR" sz="2800" b="1" dirty="0">
                <a:latin typeface="Calibri" pitchFamily="34" charset="0"/>
              </a:rPr>
              <a:t>Genel Nitelikli </a:t>
            </a:r>
            <a:r>
              <a:rPr lang="tr-TR" sz="2800" b="1" dirty="0" smtClean="0">
                <a:latin typeface="Calibri" pitchFamily="34" charset="0"/>
              </a:rPr>
              <a:t>veya </a:t>
            </a:r>
            <a:r>
              <a:rPr lang="tr-TR" sz="2800" b="1" dirty="0">
                <a:latin typeface="Calibri" pitchFamily="34" charset="0"/>
              </a:rPr>
              <a:t>Türk İhraç Ürünleri  </a:t>
            </a:r>
            <a:r>
              <a:rPr lang="tr-TR" sz="2800" b="1" dirty="0" smtClean="0">
                <a:latin typeface="Calibri" pitchFamily="34" charset="0"/>
              </a:rPr>
              <a:t>Fuarlarında  </a:t>
            </a:r>
            <a:r>
              <a:rPr lang="tr-TR" sz="2800" b="1" dirty="0">
                <a:latin typeface="Calibri" pitchFamily="34" charset="0"/>
              </a:rPr>
              <a:t>10.000 USD,</a:t>
            </a:r>
          </a:p>
          <a:p>
            <a:pPr algn="just"/>
            <a:endParaRPr lang="tr-TR" sz="2800" b="1" dirty="0">
              <a:latin typeface="Calibri" pitchFamily="34" charset="0"/>
            </a:endParaRPr>
          </a:p>
          <a:p>
            <a:pPr algn="just"/>
            <a:r>
              <a:rPr lang="tr-TR" sz="2800" b="1" dirty="0">
                <a:latin typeface="Calibri" pitchFamily="34" charset="0"/>
              </a:rPr>
              <a:t> </a:t>
            </a:r>
            <a:r>
              <a:rPr lang="tr-TR" sz="2800" b="1" dirty="0" smtClean="0">
                <a:latin typeface="Calibri" pitchFamily="34" charset="0"/>
              </a:rPr>
              <a:t>*Sektörel Nitelikli </a:t>
            </a:r>
            <a:r>
              <a:rPr lang="tr-TR" sz="2800" b="1" dirty="0">
                <a:latin typeface="Calibri" pitchFamily="34" charset="0"/>
              </a:rPr>
              <a:t>Uluslararası </a:t>
            </a:r>
            <a:r>
              <a:rPr lang="tr-TR" sz="2800" b="1" dirty="0" smtClean="0">
                <a:latin typeface="Calibri" pitchFamily="34" charset="0"/>
              </a:rPr>
              <a:t>Fuarlarda 15.000 </a:t>
            </a:r>
            <a:r>
              <a:rPr lang="tr-TR" sz="2800" b="1" dirty="0">
                <a:latin typeface="Calibri" pitchFamily="34" charset="0"/>
              </a:rPr>
              <a:t>USD </a:t>
            </a:r>
          </a:p>
          <a:p>
            <a:pPr algn="just"/>
            <a:r>
              <a:rPr lang="tr-TR" sz="2800" b="1" dirty="0" smtClean="0">
                <a:latin typeface="Calibri" pitchFamily="34" charset="0"/>
              </a:rPr>
              <a:t>tutarına </a:t>
            </a:r>
            <a:r>
              <a:rPr lang="tr-TR" sz="2800" b="1" dirty="0">
                <a:latin typeface="Calibri" pitchFamily="34" charset="0"/>
              </a:rPr>
              <a:t>kadar desteklenmektedir.  </a:t>
            </a:r>
            <a:endParaRPr lang="tr-TR" sz="2800" b="1" dirty="0" smtClean="0">
              <a:latin typeface="Calibri" pitchFamily="34" charset="0"/>
            </a:endParaRPr>
          </a:p>
          <a:p>
            <a:pPr algn="just"/>
            <a:endParaRPr lang="tr-TR" b="1" dirty="0">
              <a:latin typeface="Calibri" pitchFamily="34" charset="0"/>
            </a:endParaRPr>
          </a:p>
        </p:txBody>
      </p:sp>
    </p:spTree>
    <p:extLst>
      <p:ext uri="{BB962C8B-B14F-4D97-AF65-F5344CB8AC3E}">
        <p14:creationId xmlns:p14="http://schemas.microsoft.com/office/powerpoint/2010/main" val="18192718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 y="0"/>
            <a:ext cx="9144000" cy="6856549"/>
          </a:xfrm>
          <a:prstGeom prst="rect">
            <a:avLst/>
          </a:prstGeom>
        </p:spPr>
      </p:pic>
      <p:sp>
        <p:nvSpPr>
          <p:cNvPr id="7" name="TextBox 6"/>
          <p:cNvSpPr txBox="1"/>
          <p:nvPr/>
        </p:nvSpPr>
        <p:spPr>
          <a:xfrm>
            <a:off x="0" y="186955"/>
            <a:ext cx="9143999" cy="492443"/>
          </a:xfrm>
          <a:prstGeom prst="rect">
            <a:avLst/>
          </a:prstGeom>
          <a:noFill/>
        </p:spPr>
        <p:txBody>
          <a:bodyPr wrap="square" rtlCol="0">
            <a:spAutoFit/>
          </a:bodyPr>
          <a:lstStyle/>
          <a:p>
            <a:pPr algn="ctr"/>
            <a:r>
              <a:rPr lang="tr-TR" sz="1000" dirty="0" smtClean="0">
                <a:solidFill>
                  <a:schemeClr val="bg1">
                    <a:lumMod val="50000"/>
                  </a:schemeClr>
                </a:solidFill>
                <a:latin typeface="Trajan Pro"/>
                <a:cs typeface="Trajan Pro"/>
              </a:rPr>
              <a:t>2017</a:t>
            </a:r>
          </a:p>
          <a:p>
            <a:pPr algn="ctr"/>
            <a:endParaRPr lang="tr-TR" sz="800" dirty="0" smtClean="0">
              <a:solidFill>
                <a:schemeClr val="bg1">
                  <a:lumMod val="50000"/>
                </a:schemeClr>
              </a:solidFill>
              <a:latin typeface="Trajan Pro"/>
              <a:cs typeface="Trajan Pro"/>
            </a:endParaRP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DESTEK KALEMLERİ</a:t>
            </a:r>
            <a:endParaRPr lang="en-US" dirty="0">
              <a:latin typeface="Trajan Pro"/>
              <a:cs typeface="Trajan Pro"/>
            </a:endParaRPr>
          </a:p>
        </p:txBody>
      </p:sp>
      <p:sp>
        <p:nvSpPr>
          <p:cNvPr id="3" name="Rectangle 2"/>
          <p:cNvSpPr/>
          <p:nvPr/>
        </p:nvSpPr>
        <p:spPr>
          <a:xfrm>
            <a:off x="444498" y="1325940"/>
            <a:ext cx="8134333" cy="5232202"/>
          </a:xfrm>
          <a:prstGeom prst="rect">
            <a:avLst/>
          </a:prstGeom>
        </p:spPr>
        <p:txBody>
          <a:bodyPr wrap="square">
            <a:spAutoFit/>
          </a:bodyPr>
          <a:lstStyle/>
          <a:p>
            <a:r>
              <a:rPr lang="tr-TR" sz="2400" b="1" dirty="0" smtClean="0">
                <a:latin typeface="Calibri" pitchFamily="34" charset="0"/>
              </a:rPr>
              <a:t>Katılımcının </a:t>
            </a:r>
            <a:endParaRPr lang="tr-TR" sz="2400" b="1" dirty="0">
              <a:latin typeface="Calibri" pitchFamily="34" charset="0"/>
            </a:endParaRPr>
          </a:p>
          <a:p>
            <a:pPr>
              <a:buFont typeface="Wingdings" pitchFamily="2" charset="2"/>
              <a:buChar char="v"/>
            </a:pPr>
            <a:r>
              <a:rPr lang="tr-TR" sz="2400" b="1" dirty="0" smtClean="0">
                <a:latin typeface="Calibri" pitchFamily="34" charset="0"/>
              </a:rPr>
              <a:t>Stand kirası,</a:t>
            </a:r>
          </a:p>
          <a:p>
            <a:pPr>
              <a:buFont typeface="Wingdings" pitchFamily="2" charset="2"/>
              <a:buChar char="v"/>
            </a:pPr>
            <a:r>
              <a:rPr lang="tr-TR" sz="2400" b="1" dirty="0" smtClean="0">
                <a:latin typeface="Calibri" pitchFamily="34" charset="0"/>
              </a:rPr>
              <a:t>Stand harcamaları, </a:t>
            </a:r>
          </a:p>
          <a:p>
            <a:pPr>
              <a:buFont typeface="Wingdings" pitchFamily="2" charset="2"/>
              <a:buChar char="v"/>
            </a:pPr>
            <a:r>
              <a:rPr lang="tr-TR" sz="2400" b="1" dirty="0" smtClean="0">
                <a:latin typeface="Calibri" pitchFamily="34" charset="0"/>
              </a:rPr>
              <a:t>Ulaşım harcamaları ,</a:t>
            </a:r>
            <a:endParaRPr lang="tr-TR" sz="2400" b="1" dirty="0">
              <a:latin typeface="Calibri" pitchFamily="34" charset="0"/>
            </a:endParaRPr>
          </a:p>
          <a:p>
            <a:pPr>
              <a:buFont typeface="Wingdings" pitchFamily="2" charset="2"/>
              <a:buChar char="v"/>
            </a:pPr>
            <a:r>
              <a:rPr lang="tr-TR" sz="2400" b="1" dirty="0" smtClean="0">
                <a:latin typeface="Calibri" pitchFamily="34" charset="0"/>
              </a:rPr>
              <a:t>Nakliye </a:t>
            </a:r>
            <a:r>
              <a:rPr lang="tr-TR" sz="2400" b="1" dirty="0">
                <a:latin typeface="Calibri" pitchFamily="34" charset="0"/>
              </a:rPr>
              <a:t>harcamaları, </a:t>
            </a:r>
          </a:p>
          <a:p>
            <a:r>
              <a:rPr lang="tr-TR" sz="2400" b="1" dirty="0" smtClean="0">
                <a:latin typeface="Calibri" pitchFamily="34" charset="0"/>
              </a:rPr>
              <a:t>desteklenir.</a:t>
            </a:r>
          </a:p>
          <a:p>
            <a:endParaRPr lang="tr-TR" sz="2400" b="1" dirty="0" smtClean="0">
              <a:latin typeface="Calibri" pitchFamily="34" charset="0"/>
            </a:endParaRPr>
          </a:p>
          <a:p>
            <a:pPr algn="just"/>
            <a:r>
              <a:rPr lang="tr-TR" sz="2400" b="1" u="sng" dirty="0" smtClean="0">
                <a:latin typeface="Calibri" pitchFamily="34" charset="0"/>
              </a:rPr>
              <a:t>Stand </a:t>
            </a:r>
            <a:r>
              <a:rPr lang="tr-TR" sz="2400" b="1" u="sng" dirty="0">
                <a:latin typeface="Calibri" pitchFamily="34" charset="0"/>
              </a:rPr>
              <a:t>harcamaları</a:t>
            </a:r>
            <a:r>
              <a:rPr lang="tr-TR" sz="2400" b="1" dirty="0">
                <a:latin typeface="Calibri" pitchFamily="34" charset="0"/>
              </a:rPr>
              <a:t>; standın tasarımı, konstrüksiyonu, kurulumu ile raf, ışıklandırma, halı, masa, sandalye, </a:t>
            </a:r>
            <a:r>
              <a:rPr lang="tr-TR" sz="2400" b="1" dirty="0" smtClean="0">
                <a:latin typeface="Calibri" pitchFamily="34" charset="0"/>
              </a:rPr>
              <a:t>sergilemeye yardımcı unsurlar gibi «stand ile ilgili harcamaları» içermekte; kayıt ücreti, güvenlik, internet, hostes, tercüman, elektrik, temizlik, buzdolabı gibi stand ile ilgili olmayan harcamaları içermemektedir.</a:t>
            </a:r>
          </a:p>
          <a:p>
            <a:pPr algn="just"/>
            <a:endParaRPr lang="tr-TR" sz="2200" b="1" dirty="0">
              <a:latin typeface="Calibri" pitchFamily="34" charset="0"/>
            </a:endParaRPr>
          </a:p>
        </p:txBody>
      </p:sp>
    </p:spTree>
    <p:extLst>
      <p:ext uri="{BB962C8B-B14F-4D97-AF65-F5344CB8AC3E}">
        <p14:creationId xmlns:p14="http://schemas.microsoft.com/office/powerpoint/2010/main" val="5125295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553998"/>
          </a:xfrm>
          <a:prstGeom prst="rect">
            <a:avLst/>
          </a:prstGeom>
          <a:noFill/>
        </p:spPr>
        <p:txBody>
          <a:bodyPr wrap="square" rtlCol="0">
            <a:spAutoFit/>
          </a:bodyPr>
          <a:lstStyle/>
          <a:p>
            <a:pPr algn="ctr"/>
            <a:r>
              <a:rPr lang="tr-TR" sz="1000" dirty="0" smtClean="0">
                <a:solidFill>
                  <a:schemeClr val="bg1">
                    <a:lumMod val="50000"/>
                  </a:schemeClr>
                </a:solidFill>
                <a:latin typeface="Trajan Pro"/>
                <a:cs typeface="Trajan Pro"/>
              </a:rPr>
              <a:t>2017</a:t>
            </a:r>
          </a:p>
          <a:p>
            <a:pPr algn="ctr"/>
            <a:endParaRPr lang="tr-TR" sz="1000" dirty="0" smtClean="0">
              <a:solidFill>
                <a:schemeClr val="bg1">
                  <a:lumMod val="50000"/>
                </a:schemeClr>
              </a:solidFill>
              <a:latin typeface="Trajan Pro"/>
              <a:cs typeface="Trajan Pro"/>
            </a:endParaRPr>
          </a:p>
          <a:p>
            <a:pPr algn="ctr"/>
            <a:endParaRPr lang="en-US" sz="10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smtClean="0">
                <a:latin typeface="Calibri" pitchFamily="34" charset="0"/>
              </a:rPr>
              <a:t>DESTEK KALEMLERİ </a:t>
            </a:r>
            <a:endParaRPr lang="en-US" dirty="0">
              <a:latin typeface="Trajan Pro"/>
              <a:cs typeface="Trajan Pro"/>
            </a:endParaRPr>
          </a:p>
        </p:txBody>
      </p:sp>
      <p:sp>
        <p:nvSpPr>
          <p:cNvPr id="3" name="Rectangle 2"/>
          <p:cNvSpPr/>
          <p:nvPr/>
        </p:nvSpPr>
        <p:spPr>
          <a:xfrm>
            <a:off x="355599" y="889844"/>
            <a:ext cx="8223233" cy="6001643"/>
          </a:xfrm>
          <a:prstGeom prst="rect">
            <a:avLst/>
          </a:prstGeom>
        </p:spPr>
        <p:txBody>
          <a:bodyPr wrap="square">
            <a:spAutoFit/>
          </a:bodyPr>
          <a:lstStyle/>
          <a:p>
            <a:pPr algn="just">
              <a:buFont typeface="Wingdings" pitchFamily="2" charset="2"/>
              <a:buChar char="v"/>
            </a:pPr>
            <a:endParaRPr lang="tr-TR" sz="2400" b="1" dirty="0" smtClean="0">
              <a:latin typeface="Calibri" pitchFamily="34" charset="0"/>
            </a:endParaRPr>
          </a:p>
          <a:p>
            <a:pPr algn="just">
              <a:buFont typeface="Wingdings" pitchFamily="2" charset="2"/>
              <a:buChar char="v"/>
            </a:pPr>
            <a:r>
              <a:rPr lang="tr-TR" sz="2400" b="1" dirty="0" smtClean="0">
                <a:latin typeface="Calibri" pitchFamily="34" charset="0"/>
              </a:rPr>
              <a:t>Stand desteği; stand </a:t>
            </a:r>
            <a:r>
              <a:rPr lang="tr-TR" sz="2400" b="1" dirty="0">
                <a:latin typeface="Calibri" pitchFamily="34" charset="0"/>
              </a:rPr>
              <a:t>kirası ve </a:t>
            </a:r>
            <a:r>
              <a:rPr lang="tr-TR" sz="2400" b="1" dirty="0" smtClean="0">
                <a:latin typeface="Calibri" pitchFamily="34" charset="0"/>
              </a:rPr>
              <a:t>standın dekorasyon  </a:t>
            </a:r>
            <a:r>
              <a:rPr lang="tr-TR" sz="2400" b="1" dirty="0">
                <a:latin typeface="Calibri" pitchFamily="34" charset="0"/>
              </a:rPr>
              <a:t>harcamaları için geçerlidir</a:t>
            </a:r>
            <a:r>
              <a:rPr lang="tr-TR" sz="2400" b="1" dirty="0" smtClean="0">
                <a:latin typeface="Calibri" pitchFamily="34" charset="0"/>
              </a:rPr>
              <a:t>.</a:t>
            </a:r>
          </a:p>
          <a:p>
            <a:pPr algn="just"/>
            <a:endParaRPr lang="tr-TR" sz="2400" b="1" dirty="0">
              <a:latin typeface="Calibri" pitchFamily="34" charset="0"/>
            </a:endParaRPr>
          </a:p>
          <a:p>
            <a:pPr algn="just">
              <a:buFont typeface="Wingdings" pitchFamily="2" charset="2"/>
              <a:buChar char="v"/>
            </a:pPr>
            <a:r>
              <a:rPr lang="tr-TR" sz="2400" b="1" dirty="0">
                <a:latin typeface="Calibri" pitchFamily="34" charset="0"/>
              </a:rPr>
              <a:t>Nakliye </a:t>
            </a:r>
            <a:r>
              <a:rPr lang="tr-TR" sz="2400" b="1" dirty="0" smtClean="0">
                <a:latin typeface="Calibri" pitchFamily="34" charset="0"/>
              </a:rPr>
              <a:t>desteği; </a:t>
            </a:r>
            <a:r>
              <a:rPr lang="tr-TR" sz="2400" b="1" dirty="0">
                <a:latin typeface="Calibri" pitchFamily="34" charset="0"/>
              </a:rPr>
              <a:t>sadece fuarda sergilenecek ve yurtdışına bedelsiz veya geçici çıkış yoluyla gönderilecek ürün ve malzemeler için geçerli olup, malın ilk çıkış yeri ile ilk katılınan fuar yeri arasındaki gidiş veya gidiş dönüş olarak ödenir</a:t>
            </a:r>
            <a:r>
              <a:rPr lang="tr-TR" sz="2400" b="1" dirty="0" smtClean="0">
                <a:latin typeface="Calibri" pitchFamily="34" charset="0"/>
              </a:rPr>
              <a:t>.</a:t>
            </a:r>
          </a:p>
          <a:p>
            <a:pPr algn="just"/>
            <a:endParaRPr lang="tr-TR" sz="2400" b="1" dirty="0">
              <a:latin typeface="Calibri" pitchFamily="34" charset="0"/>
            </a:endParaRPr>
          </a:p>
          <a:p>
            <a:pPr algn="just">
              <a:buFont typeface="Wingdings" pitchFamily="2" charset="2"/>
              <a:buChar char="v"/>
            </a:pPr>
            <a:r>
              <a:rPr lang="tr-TR" sz="2400" b="1" dirty="0">
                <a:latin typeface="Calibri" pitchFamily="34" charset="0"/>
              </a:rPr>
              <a:t>Ulaşım </a:t>
            </a:r>
            <a:r>
              <a:rPr lang="tr-TR" sz="2400" b="1" dirty="0" smtClean="0">
                <a:latin typeface="Calibri" pitchFamily="34" charset="0"/>
              </a:rPr>
              <a:t>desteği; </a:t>
            </a:r>
            <a:r>
              <a:rPr lang="tr-TR" sz="2400" b="1" dirty="0" smtClean="0"/>
              <a:t>katılımcının standında </a:t>
            </a:r>
            <a:r>
              <a:rPr lang="tr-TR" sz="2400" b="1" dirty="0"/>
              <a:t>görevlendireceği 50 m2 lik alana kadar </a:t>
            </a:r>
            <a:r>
              <a:rPr lang="tr-TR" sz="2400" b="1" dirty="0" smtClean="0"/>
              <a:t>en </a:t>
            </a:r>
            <a:r>
              <a:rPr lang="tr-TR" sz="2400" b="1" dirty="0"/>
              <a:t>fazla iki temsilcinin, 50 m2 üzerinde ise en fazla üç temsilcinin </a:t>
            </a:r>
            <a:r>
              <a:rPr lang="tr-TR" sz="2400" b="1" dirty="0" smtClean="0">
                <a:latin typeface="Calibri" pitchFamily="34" charset="0"/>
              </a:rPr>
              <a:t>ekonomi sınıfı uçmak kaydıyla, fuarın </a:t>
            </a:r>
            <a:r>
              <a:rPr lang="tr-TR" sz="2400" b="1" dirty="0">
                <a:latin typeface="Calibri" pitchFamily="34" charset="0"/>
              </a:rPr>
              <a:t>başlangıç tarihinden ve bitiş tarihinden sırasıyla en erken beş gün önce en geç beş gün sonra olması şartıyla, gidişte Türkiye’den fuarın düzenlendiği ülkeye, dönüşte fuarın düzenlendiği ülkeden Türkiye’ye olması </a:t>
            </a:r>
            <a:r>
              <a:rPr lang="tr-TR" sz="2400" b="1" dirty="0" smtClean="0">
                <a:latin typeface="Calibri" pitchFamily="34" charset="0"/>
              </a:rPr>
              <a:t>durumunda ödenir</a:t>
            </a:r>
            <a:r>
              <a:rPr lang="tr-TR" sz="2400" b="1" dirty="0">
                <a:latin typeface="Calibri" pitchFamily="34" charset="0"/>
              </a:rPr>
              <a:t>. </a:t>
            </a:r>
            <a:endParaRPr lang="tr-TR" b="1" dirty="0">
              <a:latin typeface="Calibri" pitchFamily="34" charset="0"/>
            </a:endParaRPr>
          </a:p>
        </p:txBody>
      </p:sp>
    </p:spTree>
    <p:extLst>
      <p:ext uri="{BB962C8B-B14F-4D97-AF65-F5344CB8AC3E}">
        <p14:creationId xmlns:p14="http://schemas.microsoft.com/office/powerpoint/2010/main" val="4830040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677108"/>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tr-TR" sz="1000" b="1" dirty="0" smtClean="0">
              <a:solidFill>
                <a:schemeClr val="bg1">
                  <a:lumMod val="50000"/>
                </a:schemeClr>
              </a:solidFill>
              <a:latin typeface="Trajan Pro"/>
              <a:cs typeface="Trajan Pro"/>
            </a:endParaRPr>
          </a:p>
          <a:p>
            <a:pPr algn="ctr"/>
            <a:endParaRPr lang="tr-TR" sz="1000" b="1" dirty="0" smtClean="0">
              <a:solidFill>
                <a:schemeClr val="bg1">
                  <a:lumMod val="50000"/>
                </a:schemeClr>
              </a:solidFill>
              <a:latin typeface="Trajan Pro"/>
              <a:cs typeface="Trajan Pro"/>
            </a:endParaRP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646331"/>
          </a:xfrm>
          <a:prstGeom prst="rect">
            <a:avLst/>
          </a:prstGeom>
          <a:noFill/>
        </p:spPr>
        <p:txBody>
          <a:bodyPr wrap="square" rtlCol="0">
            <a:spAutoFit/>
          </a:bodyPr>
          <a:lstStyle/>
          <a:p>
            <a:pPr algn="r"/>
            <a:r>
              <a:rPr lang="tr-TR" b="1" dirty="0">
                <a:latin typeface="Calibri" pitchFamily="34" charset="0"/>
              </a:rPr>
              <a:t>İLAVE NAKLİYE DESTEĞİ</a:t>
            </a:r>
            <a:r>
              <a:rPr lang="tr-TR" b="1" u="sng" dirty="0"/>
              <a:t/>
            </a:r>
            <a:br>
              <a:rPr lang="tr-TR" b="1" u="sng" dirty="0"/>
            </a:br>
            <a:endParaRPr lang="en-US" dirty="0">
              <a:latin typeface="Trajan Pro"/>
              <a:cs typeface="Trajan Pro"/>
            </a:endParaRPr>
          </a:p>
        </p:txBody>
      </p:sp>
      <p:sp>
        <p:nvSpPr>
          <p:cNvPr id="3" name="Rectangle 2"/>
          <p:cNvSpPr/>
          <p:nvPr/>
        </p:nvSpPr>
        <p:spPr>
          <a:xfrm>
            <a:off x="368299" y="1305342"/>
            <a:ext cx="8210533" cy="5262979"/>
          </a:xfrm>
          <a:prstGeom prst="rect">
            <a:avLst/>
          </a:prstGeom>
        </p:spPr>
        <p:txBody>
          <a:bodyPr wrap="square">
            <a:spAutoFit/>
          </a:bodyPr>
          <a:lstStyle/>
          <a:p>
            <a:pPr algn="just"/>
            <a:r>
              <a:rPr lang="tr-TR" sz="2800" b="1" dirty="0" smtClean="0">
                <a:latin typeface="Calibri" pitchFamily="34" charset="0"/>
              </a:rPr>
              <a:t>*</a:t>
            </a:r>
            <a:r>
              <a:rPr lang="tr-TR" sz="2800" b="1" dirty="0">
                <a:latin typeface="Calibri" pitchFamily="34" charset="0"/>
              </a:rPr>
              <a:t>Komple tesis imalatı, </a:t>
            </a:r>
            <a:r>
              <a:rPr lang="tr-TR" sz="2800" b="1">
                <a:latin typeface="Calibri" pitchFamily="34" charset="0"/>
              </a:rPr>
              <a:t>makine</a:t>
            </a:r>
            <a:r>
              <a:rPr lang="tr-TR" sz="2800" b="1" smtClean="0">
                <a:latin typeface="Calibri" pitchFamily="34" charset="0"/>
              </a:rPr>
              <a:t>, iklimlendirme, savunma, </a:t>
            </a:r>
            <a:r>
              <a:rPr lang="tr-TR" sz="2800" b="1" dirty="0">
                <a:latin typeface="Calibri" pitchFamily="34" charset="0"/>
              </a:rPr>
              <a:t>yat imalatı ve otomotiv ana sanayi sektöründe faaliyet gösteren firmaların nakliye </a:t>
            </a:r>
            <a:r>
              <a:rPr lang="tr-TR" sz="2800" b="1" dirty="0" smtClean="0">
                <a:latin typeface="Calibri" pitchFamily="34" charset="0"/>
              </a:rPr>
              <a:t>masraflarının 10.000 </a:t>
            </a:r>
            <a:r>
              <a:rPr lang="tr-TR" sz="2800" b="1" dirty="0">
                <a:latin typeface="Calibri" pitchFamily="34" charset="0"/>
              </a:rPr>
              <a:t>USD’yi geçmemek üzere %50’si,</a:t>
            </a:r>
          </a:p>
          <a:p>
            <a:pPr algn="just"/>
            <a:endParaRPr lang="tr-TR" sz="2800" b="1" dirty="0">
              <a:latin typeface="Calibri" pitchFamily="34" charset="0"/>
            </a:endParaRPr>
          </a:p>
          <a:p>
            <a:pPr algn="just"/>
            <a:r>
              <a:rPr lang="tr-TR" sz="2800" b="1" dirty="0">
                <a:latin typeface="Calibri" pitchFamily="34" charset="0"/>
              </a:rPr>
              <a:t>*Doğal taş, seramik, mobilya, otomotiv yan sanayi, elektronik, beyaz eşya, endüstriyel mutfak eşyaları, mücevherat ve halı sektöründe faaliyet gösteren firmaların nakliye masraflarının 6.000 USD’yi geçmemek üzere %50’si </a:t>
            </a:r>
          </a:p>
          <a:p>
            <a:pPr algn="just"/>
            <a:endParaRPr lang="tr-TR" sz="2800" b="1" dirty="0">
              <a:latin typeface="Calibri" pitchFamily="34" charset="0"/>
            </a:endParaRPr>
          </a:p>
          <a:p>
            <a:pPr algn="just"/>
            <a:r>
              <a:rPr lang="tr-TR" sz="2800" b="1" dirty="0">
                <a:latin typeface="Calibri" pitchFamily="34" charset="0"/>
              </a:rPr>
              <a:t>katılım bedeline </a:t>
            </a:r>
            <a:r>
              <a:rPr lang="tr-TR" sz="2800" b="1" u="sng" dirty="0">
                <a:latin typeface="Calibri" pitchFamily="34" charset="0"/>
              </a:rPr>
              <a:t>ilaveten</a:t>
            </a:r>
            <a:r>
              <a:rPr lang="tr-TR" sz="2800" b="1" dirty="0">
                <a:latin typeface="Calibri" pitchFamily="34" charset="0"/>
              </a:rPr>
              <a:t> desteklenir. </a:t>
            </a:r>
          </a:p>
        </p:txBody>
      </p:sp>
    </p:spTree>
    <p:extLst>
      <p:ext uri="{BB962C8B-B14F-4D97-AF65-F5344CB8AC3E}">
        <p14:creationId xmlns:p14="http://schemas.microsoft.com/office/powerpoint/2010/main" val="19145933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677108"/>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tr-TR" sz="1000" b="1" dirty="0" smtClean="0">
              <a:solidFill>
                <a:schemeClr val="bg1">
                  <a:lumMod val="50000"/>
                </a:schemeClr>
              </a:solidFill>
              <a:latin typeface="Trajan Pro"/>
              <a:cs typeface="Trajan Pro"/>
            </a:endParaRPr>
          </a:p>
          <a:p>
            <a:pPr algn="ctr"/>
            <a:endParaRPr lang="tr-TR" sz="1000" b="1" dirty="0" smtClean="0">
              <a:solidFill>
                <a:schemeClr val="bg1">
                  <a:lumMod val="50000"/>
                </a:schemeClr>
              </a:solidFill>
              <a:latin typeface="Trajan Pro"/>
              <a:cs typeface="Trajan Pro"/>
            </a:endParaRP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PRESTİJLİ FUARLARA KATILIM</a:t>
            </a:r>
            <a:r>
              <a:rPr lang="tr-TR" dirty="0"/>
              <a:t> </a:t>
            </a:r>
            <a:endParaRPr lang="en-US" dirty="0">
              <a:latin typeface="Trajan Pro"/>
              <a:cs typeface="Trajan Pro"/>
            </a:endParaRPr>
          </a:p>
        </p:txBody>
      </p:sp>
      <p:sp>
        <p:nvSpPr>
          <p:cNvPr id="3" name="Rectangle 2"/>
          <p:cNvSpPr/>
          <p:nvPr/>
        </p:nvSpPr>
        <p:spPr>
          <a:xfrm>
            <a:off x="381000" y="1859340"/>
            <a:ext cx="8305800" cy="4401205"/>
          </a:xfrm>
          <a:prstGeom prst="rect">
            <a:avLst/>
          </a:prstGeom>
        </p:spPr>
        <p:txBody>
          <a:bodyPr wrap="square">
            <a:spAutoFit/>
          </a:bodyPr>
          <a:lstStyle/>
          <a:p>
            <a:pPr algn="just"/>
            <a:r>
              <a:rPr lang="tr-TR" sz="2800" b="1" dirty="0">
                <a:latin typeface="Calibri" pitchFamily="34" charset="0"/>
              </a:rPr>
              <a:t>Katılımcının yılda </a:t>
            </a:r>
            <a:r>
              <a:rPr lang="tr-TR" sz="2800" b="1" dirty="0" smtClean="0">
                <a:latin typeface="Calibri" pitchFamily="34" charset="0"/>
              </a:rPr>
              <a:t>iki </a:t>
            </a:r>
            <a:r>
              <a:rPr lang="tr-TR" sz="2800" b="1" dirty="0">
                <a:latin typeface="Calibri" pitchFamily="34" charset="0"/>
              </a:rPr>
              <a:t>defaya mahsus olmak üzere, Ekonomi Bakanlığı’nca belirlenecek sektörel nitelikteki uluslararası prestijli fuarlardan birine katılması halinde, </a:t>
            </a:r>
            <a:r>
              <a:rPr lang="tr-TR" sz="2800" b="1" dirty="0" smtClean="0">
                <a:latin typeface="Calibri" pitchFamily="34" charset="0"/>
              </a:rPr>
              <a:t>stand, standında </a:t>
            </a:r>
            <a:r>
              <a:rPr lang="tr-TR" sz="2800" b="1" dirty="0">
                <a:latin typeface="Calibri" pitchFamily="34" charset="0"/>
              </a:rPr>
              <a:t>görevlendireceği en fazla </a:t>
            </a:r>
            <a:r>
              <a:rPr lang="tr-TR" sz="2800" b="1" dirty="0" smtClean="0">
                <a:latin typeface="Calibri" pitchFamily="34" charset="0"/>
              </a:rPr>
              <a:t>5 </a:t>
            </a:r>
            <a:r>
              <a:rPr lang="tr-TR" sz="2800" b="1" dirty="0">
                <a:latin typeface="Calibri" pitchFamily="34" charset="0"/>
              </a:rPr>
              <a:t>temsilcinin ekonomi sınıfı gidiş-dönüş ulaşım </a:t>
            </a:r>
            <a:r>
              <a:rPr lang="tr-TR" sz="2800" b="1" dirty="0" smtClean="0">
                <a:latin typeface="Calibri" pitchFamily="34" charset="0"/>
              </a:rPr>
              <a:t>harcamaları ve </a:t>
            </a:r>
            <a:r>
              <a:rPr lang="tr-TR" sz="2800" b="1" dirty="0">
                <a:latin typeface="Calibri" pitchFamily="34" charset="0"/>
              </a:rPr>
              <a:t>nakliye hizmetine ilişkin </a:t>
            </a:r>
            <a:r>
              <a:rPr lang="tr-TR" sz="2800" b="1" dirty="0" smtClean="0">
                <a:latin typeface="Calibri" pitchFamily="34" charset="0"/>
              </a:rPr>
              <a:t>harcamalarının </a:t>
            </a:r>
            <a:r>
              <a:rPr lang="tr-TR" sz="2800" b="1" dirty="0">
                <a:latin typeface="Calibri" pitchFamily="34" charset="0"/>
              </a:rPr>
              <a:t>%50’si destek kapsamında 50.000 USD geçmemek üzere katılımcıya ödenir</a:t>
            </a:r>
            <a:r>
              <a:rPr lang="tr-TR" sz="2800" b="1" dirty="0" smtClean="0">
                <a:latin typeface="Calibri" pitchFamily="34" charset="0"/>
              </a:rPr>
              <a:t>.</a:t>
            </a:r>
          </a:p>
          <a:p>
            <a:pPr algn="just"/>
            <a:r>
              <a:rPr lang="tr-TR" sz="2800" b="1" dirty="0">
                <a:latin typeface="Calibri" pitchFamily="34" charset="0"/>
              </a:rPr>
              <a:t>Ancak, hedef ülkede gerçekleştirilen prestijli fuarlar için ilave destek oranı uygulanmaz</a:t>
            </a:r>
            <a:r>
              <a:rPr lang="tr-TR" sz="2800" b="1" dirty="0" smtClean="0">
                <a:latin typeface="Calibri" pitchFamily="34" charset="0"/>
              </a:rPr>
              <a:t>.</a:t>
            </a:r>
            <a:endParaRPr lang="tr-TR" sz="2800" b="1" dirty="0">
              <a:latin typeface="Calibri" pitchFamily="34" charset="0"/>
            </a:endParaRPr>
          </a:p>
        </p:txBody>
      </p:sp>
    </p:spTree>
    <p:extLst>
      <p:ext uri="{BB962C8B-B14F-4D97-AF65-F5344CB8AC3E}">
        <p14:creationId xmlns:p14="http://schemas.microsoft.com/office/powerpoint/2010/main" val="30373352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523220"/>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tr-TR" sz="1000" b="1" dirty="0" smtClean="0">
              <a:solidFill>
                <a:schemeClr val="bg1">
                  <a:lumMod val="50000"/>
                </a:schemeClr>
              </a:solidFill>
              <a:latin typeface="Trajan Pro"/>
              <a:cs typeface="Trajan Pro"/>
            </a:endParaRP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smtClean="0">
                <a:latin typeface="Calibri" pitchFamily="34" charset="0"/>
              </a:rPr>
              <a:t>FUAR DESTEKLERİ</a:t>
            </a:r>
            <a:endParaRPr lang="en-US" dirty="0">
              <a:latin typeface="Trajan Pro"/>
              <a:cs typeface="Trajan Pro"/>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89" y="1560692"/>
            <a:ext cx="8963812" cy="3593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27631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523220"/>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tr-TR" sz="1000" b="1" dirty="0" smtClean="0">
              <a:solidFill>
                <a:schemeClr val="bg1">
                  <a:lumMod val="50000"/>
                </a:schemeClr>
              </a:solidFill>
              <a:latin typeface="Trajan Pro"/>
              <a:cs typeface="Trajan Pro"/>
            </a:endParaRP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ÜRÜN TEŞHİR ŞARTI </a:t>
            </a:r>
            <a:endParaRPr lang="en-US" dirty="0">
              <a:latin typeface="Trajan Pro"/>
              <a:cs typeface="Trajan Pro"/>
            </a:endParaRPr>
          </a:p>
        </p:txBody>
      </p:sp>
      <p:sp>
        <p:nvSpPr>
          <p:cNvPr id="3" name="Rectangle 2"/>
          <p:cNvSpPr/>
          <p:nvPr/>
        </p:nvSpPr>
        <p:spPr>
          <a:xfrm>
            <a:off x="495299" y="2413338"/>
            <a:ext cx="8083533" cy="2677656"/>
          </a:xfrm>
          <a:prstGeom prst="rect">
            <a:avLst/>
          </a:prstGeom>
        </p:spPr>
        <p:txBody>
          <a:bodyPr wrap="square">
            <a:spAutoFit/>
          </a:bodyPr>
          <a:lstStyle/>
          <a:p>
            <a:pPr algn="just"/>
            <a:r>
              <a:rPr lang="tr-TR" sz="2800" b="1" dirty="0">
                <a:latin typeface="Calibri" pitchFamily="34" charset="0"/>
              </a:rPr>
              <a:t>Katılımcıların desteklerden yararlanabilmesi için ürünlerini standlarında sergilemeleri gerekmektedir. Ancak ürünlerini kendi tercihleri ile sergilememeleri ve fuara broşür, katalog, maket vb. ile katılım sağlamaları durumunda azami 36 m2 üzerinden desteklenirler.</a:t>
            </a:r>
          </a:p>
        </p:txBody>
      </p:sp>
    </p:spTree>
    <p:extLst>
      <p:ext uri="{BB962C8B-B14F-4D97-AF65-F5344CB8AC3E}">
        <p14:creationId xmlns:p14="http://schemas.microsoft.com/office/powerpoint/2010/main" val="25459894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85" y="0"/>
            <a:ext cx="9144000" cy="6856549"/>
          </a:xfrm>
          <a:prstGeom prst="rect">
            <a:avLst/>
          </a:prstGeom>
        </p:spPr>
      </p:pic>
      <p:sp>
        <p:nvSpPr>
          <p:cNvPr id="7" name="TextBox 6"/>
          <p:cNvSpPr txBox="1"/>
          <p:nvPr/>
        </p:nvSpPr>
        <p:spPr>
          <a:xfrm>
            <a:off x="266699" y="139932"/>
            <a:ext cx="8204199" cy="400110"/>
          </a:xfrm>
          <a:prstGeom prst="rect">
            <a:avLst/>
          </a:prstGeom>
          <a:noFill/>
        </p:spPr>
        <p:txBody>
          <a:bodyPr wrap="square" rtlCol="0">
            <a:spAutoFit/>
          </a:bodyPr>
          <a:lstStyle/>
          <a:p>
            <a:pPr algn="ctr"/>
            <a:r>
              <a:rPr lang="tr-TR" sz="1000" dirty="0" smtClean="0">
                <a:solidFill>
                  <a:schemeClr val="bg1">
                    <a:lumMod val="50000"/>
                  </a:schemeClr>
                </a:solidFill>
                <a:latin typeface="Trajan Pro"/>
                <a:cs typeface="Trajan Pro"/>
              </a:rPr>
              <a:t>2017</a:t>
            </a:r>
          </a:p>
          <a:p>
            <a:pPr algn="ctr"/>
            <a:endParaRPr lang="en-US" sz="10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ÖDEME ESASLARI</a:t>
            </a:r>
            <a:r>
              <a:rPr lang="tr-TR" dirty="0"/>
              <a:t> </a:t>
            </a:r>
            <a:endParaRPr lang="en-US" dirty="0">
              <a:latin typeface="Trajan Pro"/>
              <a:cs typeface="Trajan Pro"/>
            </a:endParaRPr>
          </a:p>
        </p:txBody>
      </p:sp>
      <p:sp>
        <p:nvSpPr>
          <p:cNvPr id="4" name="Rectangle 3"/>
          <p:cNvSpPr/>
          <p:nvPr/>
        </p:nvSpPr>
        <p:spPr>
          <a:xfrm>
            <a:off x="266700" y="1231898"/>
            <a:ext cx="8623300" cy="4401205"/>
          </a:xfrm>
          <a:prstGeom prst="rect">
            <a:avLst/>
          </a:prstGeom>
        </p:spPr>
        <p:txBody>
          <a:bodyPr wrap="square">
            <a:spAutoFit/>
          </a:bodyPr>
          <a:lstStyle/>
          <a:p>
            <a:pPr algn="just">
              <a:buFont typeface="Wingdings" pitchFamily="2" charset="2"/>
              <a:buChar char="v"/>
            </a:pPr>
            <a:r>
              <a:rPr lang="tr-TR" sz="2000" b="1" dirty="0" smtClean="0">
                <a:latin typeface="Calibri" pitchFamily="34" charset="0"/>
              </a:rPr>
              <a:t>Katılımcılar </a:t>
            </a:r>
            <a:r>
              <a:rPr lang="tr-TR" sz="2000" b="1" dirty="0">
                <a:latin typeface="Calibri" pitchFamily="34" charset="0"/>
              </a:rPr>
              <a:t>destekten </a:t>
            </a:r>
            <a:r>
              <a:rPr lang="tr-TR" sz="2000" b="1" dirty="0" smtClean="0">
                <a:latin typeface="Calibri" pitchFamily="34" charset="0"/>
              </a:rPr>
              <a:t>yararlanabilmek </a:t>
            </a:r>
            <a:r>
              <a:rPr lang="tr-TR" sz="2000" b="1" dirty="0">
                <a:latin typeface="Calibri" pitchFamily="34" charset="0"/>
              </a:rPr>
              <a:t>için ödemelerini, katılımcılara veya katılımcılar adına harcama yapmaya yetkili kişilere ait banka hesabından hizmet alınan firmanın banka hesabına destek müracaatı süresi içerisinde aktarmakla yükümlüdür. </a:t>
            </a:r>
            <a:endParaRPr lang="tr-TR" sz="2000" b="1" dirty="0" smtClean="0">
              <a:latin typeface="Calibri" pitchFamily="34" charset="0"/>
            </a:endParaRPr>
          </a:p>
          <a:p>
            <a:pPr algn="just"/>
            <a:endParaRPr lang="tr-TR" sz="2000" b="1" dirty="0">
              <a:latin typeface="Calibri" pitchFamily="34" charset="0"/>
            </a:endParaRPr>
          </a:p>
          <a:p>
            <a:pPr algn="just">
              <a:buFont typeface="Wingdings" pitchFamily="2" charset="2"/>
              <a:buChar char="v"/>
            </a:pPr>
            <a:r>
              <a:rPr lang="tr-TR" sz="2000" b="1" dirty="0">
                <a:latin typeface="Calibri" pitchFamily="34" charset="0"/>
              </a:rPr>
              <a:t>Harcama yapmaya yetkili kişiler,</a:t>
            </a:r>
            <a:r>
              <a:rPr lang="tr-TR" sz="2000" dirty="0">
                <a:latin typeface="Calibri" pitchFamily="34" charset="0"/>
              </a:rPr>
              <a:t> </a:t>
            </a:r>
            <a:r>
              <a:rPr lang="tr-TR" sz="2000" dirty="0" smtClean="0"/>
              <a:t>şirket çalışanları, ortakları ile </a:t>
            </a:r>
            <a:r>
              <a:rPr lang="tr-TR" sz="2000" dirty="0"/>
              <a:t>katılımcı tarafından harcama yapma yetkisi verildiği imza sirkülerinde belirtilen şahıslar kabul edilir</a:t>
            </a:r>
            <a:r>
              <a:rPr lang="tr-TR" sz="2000" dirty="0" smtClean="0"/>
              <a:t>.</a:t>
            </a:r>
          </a:p>
          <a:p>
            <a:pPr algn="just"/>
            <a:endParaRPr lang="tr-TR" sz="2000" b="1" dirty="0">
              <a:latin typeface="Calibri" pitchFamily="34" charset="0"/>
            </a:endParaRPr>
          </a:p>
          <a:p>
            <a:pPr algn="just">
              <a:buFont typeface="Wingdings" pitchFamily="2" charset="2"/>
              <a:buChar char="v"/>
            </a:pPr>
            <a:r>
              <a:rPr lang="tr-TR" sz="2000" dirty="0">
                <a:latin typeface="Calibri" pitchFamily="34" charset="0"/>
              </a:rPr>
              <a:t>Katılımcılar ödemelerini </a:t>
            </a:r>
            <a:r>
              <a:rPr lang="tr-TR" sz="2000" b="1" dirty="0">
                <a:latin typeface="Calibri" pitchFamily="34" charset="0"/>
              </a:rPr>
              <a:t>katılımcı tüzel kişisine ait kredi kartı ya da bu firma adına harcama yapmaya yetkili kişilere ait kredi kartları </a:t>
            </a:r>
            <a:r>
              <a:rPr lang="tr-TR" sz="2000" dirty="0">
                <a:latin typeface="Calibri" pitchFamily="34" charset="0"/>
              </a:rPr>
              <a:t>ile yapabilir.</a:t>
            </a:r>
          </a:p>
          <a:p>
            <a:pPr algn="just">
              <a:buFont typeface="Wingdings" pitchFamily="2" charset="2"/>
              <a:buChar char="v"/>
            </a:pPr>
            <a:endParaRPr lang="tr-TR" sz="2000" dirty="0">
              <a:latin typeface="Calibri" pitchFamily="34" charset="0"/>
            </a:endParaRPr>
          </a:p>
          <a:p>
            <a:pPr algn="just"/>
            <a:r>
              <a:rPr lang="tr-TR" sz="2000" b="1" dirty="0">
                <a:latin typeface="Calibri" pitchFamily="34" charset="0"/>
              </a:rPr>
              <a:t>Hizmet alınan firmanın banka hesabına elden yapılan ödemeler ile müşteri </a:t>
            </a:r>
            <a:r>
              <a:rPr lang="tr-TR" sz="2000" b="1" dirty="0" smtClean="0">
                <a:latin typeface="Calibri" pitchFamily="34" charset="0"/>
              </a:rPr>
              <a:t>çekiyle </a:t>
            </a:r>
            <a:r>
              <a:rPr lang="tr-TR" sz="2000" b="1" dirty="0">
                <a:latin typeface="Calibri" pitchFamily="34" charset="0"/>
              </a:rPr>
              <a:t>yapılan ödemeler değerlendirmeye alınmaz. </a:t>
            </a:r>
          </a:p>
        </p:txBody>
      </p:sp>
    </p:spTree>
    <p:extLst>
      <p:ext uri="{BB962C8B-B14F-4D97-AF65-F5344CB8AC3E}">
        <p14:creationId xmlns:p14="http://schemas.microsoft.com/office/powerpoint/2010/main" val="307325029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KATILIMCININ YÜKÜMLÜLÜKLERİ</a:t>
            </a:r>
            <a:endParaRPr lang="en-US" dirty="0">
              <a:latin typeface="Trajan Pro"/>
              <a:cs typeface="Trajan Pro"/>
            </a:endParaRPr>
          </a:p>
        </p:txBody>
      </p:sp>
      <p:sp>
        <p:nvSpPr>
          <p:cNvPr id="3" name="Rectangle 2"/>
          <p:cNvSpPr/>
          <p:nvPr/>
        </p:nvSpPr>
        <p:spPr>
          <a:xfrm>
            <a:off x="393700" y="1376045"/>
            <a:ext cx="8343900" cy="4524315"/>
          </a:xfrm>
          <a:prstGeom prst="rect">
            <a:avLst/>
          </a:prstGeom>
        </p:spPr>
        <p:txBody>
          <a:bodyPr wrap="square">
            <a:spAutoFit/>
          </a:bodyPr>
          <a:lstStyle/>
          <a:p>
            <a:pPr algn="just">
              <a:buFont typeface="Wingdings" pitchFamily="2" charset="2"/>
              <a:buChar char="v"/>
            </a:pPr>
            <a:r>
              <a:rPr lang="tr-TR" sz="2400" dirty="0" smtClean="0">
                <a:latin typeface="Calibri" pitchFamily="34" charset="0"/>
              </a:rPr>
              <a:t>Fuarın </a:t>
            </a:r>
            <a:r>
              <a:rPr lang="tr-TR" sz="2400" dirty="0">
                <a:latin typeface="Calibri" pitchFamily="34" charset="0"/>
              </a:rPr>
              <a:t>başlama tarihinden </a:t>
            </a:r>
            <a:r>
              <a:rPr lang="tr-TR" sz="2400" b="1" dirty="0">
                <a:latin typeface="Calibri" pitchFamily="34" charset="0"/>
              </a:rPr>
              <a:t>en az on beş gün önce</a:t>
            </a:r>
            <a:r>
              <a:rPr lang="tr-TR" sz="2400" dirty="0">
                <a:latin typeface="Calibri" pitchFamily="34" charset="0"/>
              </a:rPr>
              <a:t>, fuarın bitiş tarihini müteakip de </a:t>
            </a:r>
            <a:r>
              <a:rPr lang="tr-TR" sz="2400" b="1" dirty="0">
                <a:latin typeface="Calibri" pitchFamily="34" charset="0"/>
              </a:rPr>
              <a:t>en geç üç ay içerisinde</a:t>
            </a:r>
            <a:r>
              <a:rPr lang="tr-TR" sz="2400" dirty="0">
                <a:latin typeface="Calibri" pitchFamily="34" charset="0"/>
              </a:rPr>
              <a:t> katılımcının üyesi olduğu İhracatçı Birlikleri Genel Sekreterliklerine müracaat etmesi zorunludur. </a:t>
            </a:r>
          </a:p>
          <a:p>
            <a:pPr algn="just">
              <a:buFont typeface="Wingdings" pitchFamily="2" charset="2"/>
              <a:buChar char="v"/>
            </a:pPr>
            <a:endParaRPr lang="tr-TR" sz="2400" dirty="0">
              <a:latin typeface="Calibri" pitchFamily="34" charset="0"/>
            </a:endParaRPr>
          </a:p>
          <a:p>
            <a:pPr algn="just">
              <a:buFont typeface="Wingdings" pitchFamily="2" charset="2"/>
              <a:buChar char="v"/>
            </a:pPr>
            <a:r>
              <a:rPr lang="tr-TR" sz="2400" dirty="0">
                <a:latin typeface="Calibri" pitchFamily="34" charset="0"/>
              </a:rPr>
              <a:t>Eksik bilgi ve belgelerin tamamlanmasını teminen </a:t>
            </a:r>
            <a:r>
              <a:rPr lang="tr-TR" sz="2400" dirty="0" smtClean="0">
                <a:latin typeface="Calibri" pitchFamily="34" charset="0"/>
              </a:rPr>
              <a:t>firmanın KEP adresine ilave </a:t>
            </a:r>
            <a:r>
              <a:rPr lang="tr-TR" sz="2400" b="1" dirty="0" smtClean="0">
                <a:latin typeface="Calibri" pitchFamily="34" charset="0"/>
              </a:rPr>
              <a:t>30 iş günü </a:t>
            </a:r>
            <a:r>
              <a:rPr lang="tr-TR" sz="2400" b="1" dirty="0">
                <a:latin typeface="Calibri" pitchFamily="34" charset="0"/>
              </a:rPr>
              <a:t>süre</a:t>
            </a:r>
            <a:r>
              <a:rPr lang="tr-TR" sz="2400" dirty="0">
                <a:latin typeface="Calibri" pitchFamily="34" charset="0"/>
              </a:rPr>
              <a:t> </a:t>
            </a:r>
            <a:r>
              <a:rPr lang="tr-TR" sz="2400" dirty="0" smtClean="0">
                <a:latin typeface="Calibri" pitchFamily="34" charset="0"/>
              </a:rPr>
              <a:t>verilerek eksiklik bildiriminde bulunulur. </a:t>
            </a:r>
            <a:r>
              <a:rPr lang="tr-TR" sz="2400" b="1" dirty="0" smtClean="0">
                <a:latin typeface="Calibri" pitchFamily="34" charset="0"/>
              </a:rPr>
              <a:t>Bu süre </a:t>
            </a:r>
            <a:r>
              <a:rPr lang="tr-TR" sz="2400" b="1" dirty="0">
                <a:latin typeface="Calibri" pitchFamily="34" charset="0"/>
              </a:rPr>
              <a:t>içerisinde eksikliklerin tamamlanmaması durumunda başvuru dosyası işlemden kaldırılır. </a:t>
            </a:r>
          </a:p>
          <a:p>
            <a:pPr algn="just">
              <a:buFontTx/>
              <a:buNone/>
            </a:pPr>
            <a:endParaRPr lang="tr-TR" sz="2400" dirty="0">
              <a:latin typeface="Calibri" pitchFamily="34" charset="0"/>
            </a:endParaRPr>
          </a:p>
          <a:p>
            <a:pPr algn="just">
              <a:buFont typeface="Wingdings" pitchFamily="2" charset="2"/>
              <a:buChar char="v"/>
            </a:pPr>
            <a:r>
              <a:rPr lang="tr-TR" sz="2400" dirty="0">
                <a:latin typeface="Calibri" pitchFamily="34" charset="0"/>
              </a:rPr>
              <a:t>Ödemeler</a:t>
            </a:r>
            <a:r>
              <a:rPr lang="tr-TR" sz="2400" b="1" dirty="0">
                <a:latin typeface="Calibri" pitchFamily="34" charset="0"/>
              </a:rPr>
              <a:t> </a:t>
            </a:r>
            <a:r>
              <a:rPr lang="tr-TR" sz="2400" dirty="0">
                <a:latin typeface="Calibri" pitchFamily="34" charset="0"/>
              </a:rPr>
              <a:t>mutlaka</a:t>
            </a:r>
            <a:r>
              <a:rPr lang="tr-TR" sz="2400" b="1" dirty="0">
                <a:latin typeface="Calibri" pitchFamily="34" charset="0"/>
              </a:rPr>
              <a:t> bankacılık sistemi </a:t>
            </a:r>
            <a:r>
              <a:rPr lang="tr-TR" sz="2400" dirty="0" smtClean="0">
                <a:latin typeface="Calibri" pitchFamily="34" charset="0"/>
              </a:rPr>
              <a:t>çerçevesinde ve müracaat süresi içerisinde tamamlanmak zorundadır.  </a:t>
            </a:r>
            <a:endParaRPr lang="tr-TR" sz="2400" dirty="0">
              <a:latin typeface="Calibri" pitchFamily="34" charset="0"/>
            </a:endParaRPr>
          </a:p>
        </p:txBody>
      </p:sp>
    </p:spTree>
    <p:extLst>
      <p:ext uri="{BB962C8B-B14F-4D97-AF65-F5344CB8AC3E}">
        <p14:creationId xmlns:p14="http://schemas.microsoft.com/office/powerpoint/2010/main" val="13269391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523220"/>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tr-TR" sz="1000" b="1" dirty="0" smtClean="0">
              <a:solidFill>
                <a:schemeClr val="bg1">
                  <a:lumMod val="50000"/>
                </a:schemeClr>
              </a:solidFill>
              <a:latin typeface="Trajan Pro"/>
              <a:cs typeface="Trajan Pro"/>
            </a:endParaRP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KATILIMCININ YÜKÜMLÜLÜKLERİ</a:t>
            </a:r>
            <a:endParaRPr lang="en-US" dirty="0">
              <a:latin typeface="Trajan Pro"/>
              <a:cs typeface="Trajan Pro"/>
            </a:endParaRPr>
          </a:p>
        </p:txBody>
      </p:sp>
      <p:sp>
        <p:nvSpPr>
          <p:cNvPr id="3" name="Rectangle 2"/>
          <p:cNvSpPr/>
          <p:nvPr/>
        </p:nvSpPr>
        <p:spPr>
          <a:xfrm>
            <a:off x="419099" y="1166843"/>
            <a:ext cx="8159733" cy="4832092"/>
          </a:xfrm>
          <a:prstGeom prst="rect">
            <a:avLst/>
          </a:prstGeom>
        </p:spPr>
        <p:txBody>
          <a:bodyPr wrap="square">
            <a:spAutoFit/>
          </a:bodyPr>
          <a:lstStyle/>
          <a:p>
            <a:pPr algn="just">
              <a:buFont typeface="Wingdings" pitchFamily="2" charset="2"/>
              <a:buChar char="v"/>
            </a:pPr>
            <a:r>
              <a:rPr lang="tr-TR" sz="2400" b="1" dirty="0" smtClean="0">
                <a:latin typeface="Calibri" pitchFamily="34" charset="0"/>
              </a:rPr>
              <a:t>Katılımcı, stand alanında Türkiye’deki merkezi veya yurtdışında kurulu şube, temsilcilik v.b. bağlı şirketleri veya ortaklık ilişkisi bulunan yurt içindeki şirket temsilcileri (yönetim kurulu-icra kurulu üyesi vb./ortağı/yöneticisi/personeli) vasıtası ile tanıtım ve pazarlama  yapabilir</a:t>
            </a:r>
            <a:r>
              <a:rPr lang="tr-TR" sz="2400" dirty="0" smtClean="0">
                <a:latin typeface="Calibri" pitchFamily="34" charset="0"/>
              </a:rPr>
              <a:t>. </a:t>
            </a:r>
          </a:p>
          <a:p>
            <a:pPr algn="just"/>
            <a:r>
              <a:rPr lang="tr-TR" sz="2400" dirty="0" smtClean="0">
                <a:latin typeface="Calibri" pitchFamily="34" charset="0"/>
              </a:rPr>
              <a:t> </a:t>
            </a:r>
          </a:p>
          <a:p>
            <a:pPr algn="just">
              <a:buFont typeface="Wingdings" pitchFamily="2" charset="2"/>
              <a:buChar char="v"/>
            </a:pPr>
            <a:r>
              <a:rPr lang="tr-TR" sz="2400" dirty="0"/>
              <a:t>Katılımcı, stand alanında, kendisinin veya yazılı izni olmak kaydıyla aralarında ortaklık ilişkisi bulunan Türkiye’de yerleşik şirketin veya pazarlamacısı olduğu Türkiye’de yerleşik şirketin ticaret unvanı veya tescilli </a:t>
            </a:r>
            <a:r>
              <a:rPr lang="tr-TR" sz="2400" dirty="0" smtClean="0"/>
              <a:t>markasından en az birine  </a:t>
            </a:r>
            <a:r>
              <a:rPr lang="tr-TR" sz="2400" b="1" dirty="0" smtClean="0">
                <a:latin typeface="Calibri" pitchFamily="34" charset="0"/>
              </a:rPr>
              <a:t>yer </a:t>
            </a:r>
            <a:r>
              <a:rPr lang="tr-TR" sz="2400" b="1" dirty="0">
                <a:latin typeface="Calibri" pitchFamily="34" charset="0"/>
              </a:rPr>
              <a:t>vermek </a:t>
            </a:r>
            <a:r>
              <a:rPr lang="tr-TR" sz="2400" b="1" dirty="0" smtClean="0">
                <a:latin typeface="Calibri" pitchFamily="34" charset="0"/>
              </a:rPr>
              <a:t>zorundadır.</a:t>
            </a:r>
            <a:r>
              <a:rPr lang="tr-TR" sz="2400" dirty="0"/>
              <a:t> </a:t>
            </a:r>
            <a:endParaRPr lang="tr-TR" sz="2400" b="1" dirty="0">
              <a:solidFill>
                <a:srgbClr val="7F7F7F"/>
              </a:solidFill>
              <a:latin typeface="Calibri" pitchFamily="34" charset="0"/>
            </a:endParaRPr>
          </a:p>
          <a:p>
            <a:pPr algn="just"/>
            <a:endParaRPr lang="tr-TR" sz="2000" b="1" dirty="0">
              <a:solidFill>
                <a:srgbClr val="7F7F7F"/>
              </a:solidFill>
              <a:latin typeface="Calibri" pitchFamily="34" charset="0"/>
            </a:endParaRPr>
          </a:p>
        </p:txBody>
      </p:sp>
    </p:spTree>
    <p:extLst>
      <p:ext uri="{BB962C8B-B14F-4D97-AF65-F5344CB8AC3E}">
        <p14:creationId xmlns:p14="http://schemas.microsoft.com/office/powerpoint/2010/main" val="717866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79385"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KATILIMCININ YÜKÜMLÜLÜKLERİ</a:t>
            </a:r>
            <a:endParaRPr lang="en-US" dirty="0">
              <a:latin typeface="Trajan Pro"/>
              <a:cs typeface="Trajan Pro"/>
            </a:endParaRPr>
          </a:p>
        </p:txBody>
      </p:sp>
      <p:sp>
        <p:nvSpPr>
          <p:cNvPr id="3" name="Rectangle 2"/>
          <p:cNvSpPr/>
          <p:nvPr/>
        </p:nvSpPr>
        <p:spPr>
          <a:xfrm>
            <a:off x="406399" y="1028343"/>
            <a:ext cx="8172433" cy="3416320"/>
          </a:xfrm>
          <a:prstGeom prst="rect">
            <a:avLst/>
          </a:prstGeom>
        </p:spPr>
        <p:txBody>
          <a:bodyPr wrap="square">
            <a:spAutoFit/>
          </a:bodyPr>
          <a:lstStyle/>
          <a:p>
            <a:pPr algn="just">
              <a:buFont typeface="Wingdings" pitchFamily="2" charset="2"/>
              <a:buChar char="v"/>
            </a:pPr>
            <a:endParaRPr lang="tr-TR" sz="2400" dirty="0" smtClean="0">
              <a:latin typeface="Calibri" pitchFamily="34" charset="0"/>
            </a:endParaRPr>
          </a:p>
          <a:p>
            <a:pPr algn="just">
              <a:buFont typeface="Wingdings" pitchFamily="2" charset="2"/>
              <a:buChar char="v"/>
            </a:pPr>
            <a:r>
              <a:rPr lang="tr-TR" sz="2400" dirty="0" smtClean="0">
                <a:latin typeface="Calibri" pitchFamily="34" charset="0"/>
              </a:rPr>
              <a:t>Katılımcının,</a:t>
            </a:r>
            <a:r>
              <a:rPr lang="tr-TR" sz="2400" b="1" dirty="0" smtClean="0">
                <a:latin typeface="Calibri" pitchFamily="34" charset="0"/>
              </a:rPr>
              <a:t> </a:t>
            </a:r>
            <a:r>
              <a:rPr lang="tr-TR" sz="2400" b="1" dirty="0">
                <a:latin typeface="Calibri" pitchFamily="34" charset="0"/>
              </a:rPr>
              <a:t>stant alanında ticaret </a:t>
            </a:r>
            <a:r>
              <a:rPr lang="tr-TR" sz="2400" b="1" dirty="0" smtClean="0">
                <a:latin typeface="Calibri" pitchFamily="34" charset="0"/>
              </a:rPr>
              <a:t>unvanı yerine markaya yer vermesi durumunda, anılan markaya ilişkin marka tescil belgesi ibrazı zorunludur.</a:t>
            </a:r>
            <a:endParaRPr lang="tr-TR" sz="2400" b="1" dirty="0">
              <a:latin typeface="Calibri" pitchFamily="34" charset="0"/>
            </a:endParaRPr>
          </a:p>
          <a:p>
            <a:pPr algn="just">
              <a:buFontTx/>
              <a:buNone/>
            </a:pPr>
            <a:endParaRPr lang="tr-TR" sz="2400" dirty="0">
              <a:latin typeface="Calibri" pitchFamily="34" charset="0"/>
            </a:endParaRPr>
          </a:p>
          <a:p>
            <a:pPr algn="just">
              <a:buFont typeface="Wingdings" pitchFamily="2" charset="2"/>
              <a:buChar char="v"/>
            </a:pPr>
            <a:r>
              <a:rPr lang="tr-TR" sz="2400" b="1" dirty="0" smtClean="0">
                <a:latin typeface="Calibri" pitchFamily="34" charset="0"/>
              </a:rPr>
              <a:t>Katılımcı, fuarın </a:t>
            </a:r>
            <a:r>
              <a:rPr lang="tr-TR" sz="2400" b="1" dirty="0">
                <a:latin typeface="Calibri" pitchFamily="34" charset="0"/>
              </a:rPr>
              <a:t>ilk günü standını açmak zorundadır. Fuar sona ermeden ürünlerini toplamak suretiyle standını boşaltamaz veya görevli personelini fuardan çekemez.</a:t>
            </a:r>
          </a:p>
          <a:p>
            <a:pPr algn="just">
              <a:buFontTx/>
              <a:buNone/>
            </a:pPr>
            <a:endParaRPr lang="tr-TR" sz="2400" dirty="0">
              <a:latin typeface="Calibri" pitchFamily="34" charset="0"/>
            </a:endParaRPr>
          </a:p>
        </p:txBody>
      </p:sp>
    </p:spTree>
    <p:extLst>
      <p:ext uri="{BB962C8B-B14F-4D97-AF65-F5344CB8AC3E}">
        <p14:creationId xmlns:p14="http://schemas.microsoft.com/office/powerpoint/2010/main" val="21023534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KATILIMCININ YÜKÜMLÜLÜKLERİ</a:t>
            </a:r>
            <a:endParaRPr lang="en-US" dirty="0">
              <a:latin typeface="Trajan Pro"/>
              <a:cs typeface="Trajan Pro"/>
            </a:endParaRPr>
          </a:p>
        </p:txBody>
      </p:sp>
      <p:sp>
        <p:nvSpPr>
          <p:cNvPr id="3" name="Rectangle 2"/>
          <p:cNvSpPr/>
          <p:nvPr/>
        </p:nvSpPr>
        <p:spPr>
          <a:xfrm>
            <a:off x="444500" y="3105835"/>
            <a:ext cx="7962900" cy="1323439"/>
          </a:xfrm>
          <a:prstGeom prst="rect">
            <a:avLst/>
          </a:prstGeom>
        </p:spPr>
        <p:txBody>
          <a:bodyPr wrap="square">
            <a:spAutoFit/>
          </a:bodyPr>
          <a:lstStyle/>
          <a:p>
            <a:pPr algn="ctr"/>
            <a:r>
              <a:rPr lang="tr-TR" sz="4000" b="1" dirty="0">
                <a:latin typeface="Calibri" pitchFamily="34" charset="0"/>
              </a:rPr>
              <a:t>Bu hükümlere uymayan katılımcılar fuar teşviğinden yararlandırılmaz.</a:t>
            </a:r>
          </a:p>
        </p:txBody>
      </p:sp>
    </p:spTree>
    <p:extLst>
      <p:ext uri="{BB962C8B-B14F-4D97-AF65-F5344CB8AC3E}">
        <p14:creationId xmlns:p14="http://schemas.microsoft.com/office/powerpoint/2010/main" val="8337718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787" y="50800"/>
            <a:ext cx="7643813" cy="6727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38077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HEDEF ÜLKE BAZINDA İLAVE FUAR DESTEĞİ</a:t>
            </a:r>
            <a:endParaRPr lang="en-US" dirty="0">
              <a:latin typeface="Trajan Pro"/>
              <a:cs typeface="Trajan Pro"/>
            </a:endParaRPr>
          </a:p>
        </p:txBody>
      </p:sp>
      <p:sp>
        <p:nvSpPr>
          <p:cNvPr id="3" name="Rectangle 2"/>
          <p:cNvSpPr/>
          <p:nvPr/>
        </p:nvSpPr>
        <p:spPr>
          <a:xfrm>
            <a:off x="419099" y="2413338"/>
            <a:ext cx="8159733" cy="2677656"/>
          </a:xfrm>
          <a:prstGeom prst="rect">
            <a:avLst/>
          </a:prstGeom>
        </p:spPr>
        <p:txBody>
          <a:bodyPr wrap="square">
            <a:spAutoFit/>
          </a:bodyPr>
          <a:lstStyle/>
          <a:p>
            <a:pPr algn="just"/>
            <a:r>
              <a:rPr lang="tr-TR" sz="2800" b="1" dirty="0">
                <a:latin typeface="Calibri" pitchFamily="34" charset="0"/>
              </a:rPr>
              <a:t>İhracatın ülke ve pazar açısından çeşitlendirilmesi  ve firmalarımızın hedef Pazar olarak nitelenen ülkelere yönlendirilebilmelerini teminen her yıl belirlenen 15 hedef ülkede düzenlenecek fuarlara iştirak eden katılımcıların %50 destek oranına 20 puan ilave destek sağlanır. </a:t>
            </a:r>
          </a:p>
        </p:txBody>
      </p:sp>
    </p:spTree>
    <p:extLst>
      <p:ext uri="{BB962C8B-B14F-4D97-AF65-F5344CB8AC3E}">
        <p14:creationId xmlns:p14="http://schemas.microsoft.com/office/powerpoint/2010/main" val="18639210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smtClean="0">
                <a:latin typeface="Calibri" pitchFamily="34" charset="0"/>
              </a:rPr>
              <a:t>HEDEF ÜLKELER</a:t>
            </a:r>
            <a:endParaRPr lang="en-US" dirty="0">
              <a:latin typeface="Trajan Pro"/>
              <a:cs typeface="Trajan Pro"/>
            </a:endParaRPr>
          </a:p>
        </p:txBody>
      </p:sp>
      <p:graphicFrame>
        <p:nvGraphicFramePr>
          <p:cNvPr id="5" name="Tablo 4"/>
          <p:cNvGraphicFramePr>
            <a:graphicFrameLocks noGrp="1"/>
          </p:cNvGraphicFramePr>
          <p:nvPr>
            <p:extLst>
              <p:ext uri="{D42A27DB-BD31-4B8C-83A1-F6EECF244321}">
                <p14:modId xmlns:p14="http://schemas.microsoft.com/office/powerpoint/2010/main" val="801704407"/>
              </p:ext>
            </p:extLst>
          </p:nvPr>
        </p:nvGraphicFramePr>
        <p:xfrm>
          <a:off x="520700" y="1638292"/>
          <a:ext cx="1943100" cy="4458488"/>
        </p:xfrm>
        <a:graphic>
          <a:graphicData uri="http://schemas.openxmlformats.org/drawingml/2006/table">
            <a:tbl>
              <a:tblPr>
                <a:tableStyleId>{5C22544A-7EE6-4342-B048-85BDC9FD1C3A}</a:tableStyleId>
              </a:tblPr>
              <a:tblGrid>
                <a:gridCol w="395198"/>
                <a:gridCol w="1547902"/>
              </a:tblGrid>
              <a:tr h="272875">
                <a:tc gridSpan="2">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tr-TR" sz="1600" b="1" u="none" strike="noStrike" dirty="0" smtClean="0">
                          <a:effectLst/>
                        </a:rPr>
                        <a:t>2016-2017 HEDEF </a:t>
                      </a:r>
                      <a:r>
                        <a:rPr lang="tr-TR" sz="1600" b="1" u="none" strike="noStrike" dirty="0">
                          <a:effectLst/>
                        </a:rPr>
                        <a:t>ÜLKELER</a:t>
                      </a:r>
                      <a:endParaRPr lang="tr-TR" sz="1600" b="1" i="0" u="none" strike="noStrike" dirty="0">
                        <a:solidFill>
                          <a:srgbClr val="000000"/>
                        </a:solidFill>
                        <a:effectLst/>
                        <a:latin typeface="Calibri"/>
                      </a:endParaRPr>
                    </a:p>
                  </a:txBody>
                  <a:tcPr marL="9409" marR="9409" marT="9409" marB="0" anchor="b"/>
                </a:tc>
                <a:tc hMerge="1">
                  <a:txBody>
                    <a:bodyPr/>
                    <a:lstStyle/>
                    <a:p>
                      <a:endParaRPr lang="tr-TR"/>
                    </a:p>
                  </a:txBody>
                  <a:tcPr/>
                </a:tc>
              </a:tr>
              <a:tr h="263466">
                <a:tc>
                  <a:txBody>
                    <a:bodyPr/>
                    <a:lstStyle/>
                    <a:p>
                      <a:pPr algn="ctr" fontAlgn="b"/>
                      <a:r>
                        <a:rPr lang="tr-TR" sz="1600" b="1" u="none" strike="noStrike" dirty="0">
                          <a:effectLst/>
                        </a:rPr>
                        <a:t>1</a:t>
                      </a:r>
                      <a:endParaRPr lang="tr-TR" sz="1600" b="1" i="0" u="none" strike="noStrike" dirty="0">
                        <a:solidFill>
                          <a:srgbClr val="000000"/>
                        </a:solidFill>
                        <a:effectLst/>
                        <a:latin typeface="Calibri"/>
                      </a:endParaRPr>
                    </a:p>
                  </a:txBody>
                  <a:tcPr marL="9409" marR="9409" marT="9409" marB="0" anchor="b"/>
                </a:tc>
                <a:tc>
                  <a:txBody>
                    <a:bodyPr/>
                    <a:lstStyle/>
                    <a:p>
                      <a:pPr algn="l" rtl="0" fontAlgn="b"/>
                      <a:r>
                        <a:rPr lang="tr-TR" sz="1600" u="none" strike="noStrike" dirty="0">
                          <a:effectLst/>
                        </a:rPr>
                        <a:t>A.B.D</a:t>
                      </a:r>
                      <a:endParaRPr lang="tr-TR" sz="1600" b="0" i="0" u="none" strike="noStrike" dirty="0">
                        <a:solidFill>
                          <a:srgbClr val="000000"/>
                        </a:solidFill>
                        <a:effectLst/>
                        <a:latin typeface="Calibri"/>
                      </a:endParaRPr>
                    </a:p>
                  </a:txBody>
                  <a:tcPr marL="9409" marR="9409" marT="9409" marB="0" anchor="b"/>
                </a:tc>
              </a:tr>
              <a:tr h="263466">
                <a:tc>
                  <a:txBody>
                    <a:bodyPr/>
                    <a:lstStyle/>
                    <a:p>
                      <a:pPr algn="ctr" fontAlgn="b"/>
                      <a:r>
                        <a:rPr lang="tr-TR" sz="1600" b="1" u="none" strike="noStrike" dirty="0">
                          <a:effectLst/>
                        </a:rPr>
                        <a:t>2</a:t>
                      </a:r>
                      <a:endParaRPr lang="tr-TR" sz="1600" b="1" i="0" u="none" strike="noStrike" dirty="0">
                        <a:solidFill>
                          <a:srgbClr val="000000"/>
                        </a:solidFill>
                        <a:effectLst/>
                        <a:latin typeface="Calibri"/>
                      </a:endParaRPr>
                    </a:p>
                  </a:txBody>
                  <a:tcPr marL="9409" marR="9409" marT="9409" marB="0" anchor="b"/>
                </a:tc>
                <a:tc>
                  <a:txBody>
                    <a:bodyPr/>
                    <a:lstStyle/>
                    <a:p>
                      <a:pPr algn="l" rtl="0" fontAlgn="b"/>
                      <a:r>
                        <a:rPr lang="tr-TR" sz="1600" u="none" strike="noStrike" dirty="0" smtClean="0">
                          <a:effectLst/>
                        </a:rPr>
                        <a:t>Brezilya</a:t>
                      </a:r>
                      <a:endParaRPr lang="tr-TR" sz="1600" b="0" i="0" u="none" strike="noStrike" dirty="0">
                        <a:solidFill>
                          <a:srgbClr val="000000"/>
                        </a:solidFill>
                        <a:effectLst/>
                        <a:latin typeface="Calibri"/>
                      </a:endParaRPr>
                    </a:p>
                  </a:txBody>
                  <a:tcPr marL="9409" marR="9409" marT="9409" marB="0" anchor="b"/>
                </a:tc>
              </a:tr>
              <a:tr h="263466">
                <a:tc>
                  <a:txBody>
                    <a:bodyPr/>
                    <a:lstStyle/>
                    <a:p>
                      <a:pPr algn="ctr" fontAlgn="b"/>
                      <a:r>
                        <a:rPr lang="tr-TR" sz="1600" b="1" u="none" strike="noStrike" dirty="0">
                          <a:effectLst/>
                        </a:rPr>
                        <a:t>3</a:t>
                      </a:r>
                      <a:endParaRPr lang="tr-TR" sz="1600" b="1" i="0" u="none" strike="noStrike" dirty="0">
                        <a:solidFill>
                          <a:srgbClr val="000000"/>
                        </a:solidFill>
                        <a:effectLst/>
                        <a:latin typeface="Calibri"/>
                      </a:endParaRPr>
                    </a:p>
                  </a:txBody>
                  <a:tcPr marL="9409" marR="9409" marT="9409" marB="0" anchor="b"/>
                </a:tc>
                <a:tc>
                  <a:txBody>
                    <a:bodyPr/>
                    <a:lstStyle/>
                    <a:p>
                      <a:pPr algn="l" rtl="0" fontAlgn="b"/>
                      <a:r>
                        <a:rPr lang="tr-TR" sz="1600" u="none" strike="noStrike" dirty="0" smtClean="0">
                          <a:effectLst/>
                        </a:rPr>
                        <a:t>Çin</a:t>
                      </a:r>
                      <a:endParaRPr lang="tr-TR" sz="1600" b="0" i="0" u="none" strike="noStrike" dirty="0">
                        <a:solidFill>
                          <a:srgbClr val="000000"/>
                        </a:solidFill>
                        <a:effectLst/>
                        <a:latin typeface="Calibri"/>
                      </a:endParaRPr>
                    </a:p>
                  </a:txBody>
                  <a:tcPr marL="9409" marR="9409" marT="9409" marB="0" anchor="b"/>
                </a:tc>
              </a:tr>
              <a:tr h="263466">
                <a:tc>
                  <a:txBody>
                    <a:bodyPr/>
                    <a:lstStyle/>
                    <a:p>
                      <a:pPr algn="ctr" fontAlgn="b"/>
                      <a:r>
                        <a:rPr lang="tr-TR" sz="1600" b="1" u="none" strike="noStrike" dirty="0">
                          <a:effectLst/>
                        </a:rPr>
                        <a:t>4</a:t>
                      </a:r>
                      <a:endParaRPr lang="tr-TR" sz="1600" b="1" i="0" u="none" strike="noStrike" dirty="0">
                        <a:solidFill>
                          <a:srgbClr val="000000"/>
                        </a:solidFill>
                        <a:effectLst/>
                        <a:latin typeface="Calibri"/>
                      </a:endParaRPr>
                    </a:p>
                  </a:txBody>
                  <a:tcPr marL="9409" marR="9409" marT="9409" marB="0" anchor="b"/>
                </a:tc>
                <a:tc>
                  <a:txBody>
                    <a:bodyPr/>
                    <a:lstStyle/>
                    <a:p>
                      <a:pPr algn="l" rtl="0" fontAlgn="b"/>
                      <a:r>
                        <a:rPr lang="tr-TR" sz="1600" b="0" i="0" u="none" strike="noStrike" dirty="0" smtClean="0">
                          <a:solidFill>
                            <a:schemeClr val="dk1"/>
                          </a:solidFill>
                          <a:effectLst/>
                          <a:latin typeface="+mn-lt"/>
                        </a:rPr>
                        <a:t>Endonezya</a:t>
                      </a:r>
                      <a:endParaRPr lang="tr-TR" sz="1600" b="0" i="0" u="none" strike="noStrike" dirty="0">
                        <a:solidFill>
                          <a:srgbClr val="000000"/>
                        </a:solidFill>
                        <a:effectLst/>
                        <a:latin typeface="Calibri"/>
                      </a:endParaRPr>
                    </a:p>
                  </a:txBody>
                  <a:tcPr marL="9409" marR="9409" marT="9409" marB="0" anchor="b"/>
                </a:tc>
              </a:tr>
              <a:tr h="263466">
                <a:tc>
                  <a:txBody>
                    <a:bodyPr/>
                    <a:lstStyle/>
                    <a:p>
                      <a:pPr algn="ctr" fontAlgn="b"/>
                      <a:r>
                        <a:rPr lang="tr-TR" sz="1600" b="1" u="none" strike="noStrike" dirty="0">
                          <a:effectLst/>
                        </a:rPr>
                        <a:t>5</a:t>
                      </a:r>
                      <a:endParaRPr lang="tr-TR" sz="1600" b="1" i="0" u="none" strike="noStrike" dirty="0">
                        <a:solidFill>
                          <a:srgbClr val="000000"/>
                        </a:solidFill>
                        <a:effectLst/>
                        <a:latin typeface="Calibri"/>
                      </a:endParaRPr>
                    </a:p>
                  </a:txBody>
                  <a:tcPr marL="9409" marR="9409" marT="9409" marB="0" anchor="b"/>
                </a:tc>
                <a:tc>
                  <a:txBody>
                    <a:bodyPr/>
                    <a:lstStyle/>
                    <a:p>
                      <a:pPr algn="l" rtl="0" fontAlgn="b"/>
                      <a:r>
                        <a:rPr lang="tr-TR" sz="1600" u="none" strike="noStrike" dirty="0" smtClean="0">
                          <a:effectLst/>
                        </a:rPr>
                        <a:t>Etiyopya</a:t>
                      </a:r>
                      <a:endParaRPr lang="tr-TR" sz="1600" b="0" i="0" u="none" strike="noStrike" dirty="0">
                        <a:solidFill>
                          <a:srgbClr val="000000"/>
                        </a:solidFill>
                        <a:effectLst/>
                        <a:latin typeface="Calibri"/>
                      </a:endParaRPr>
                    </a:p>
                  </a:txBody>
                  <a:tcPr marL="9409" marR="9409" marT="9409" marB="0" anchor="b"/>
                </a:tc>
              </a:tr>
              <a:tr h="263466">
                <a:tc>
                  <a:txBody>
                    <a:bodyPr/>
                    <a:lstStyle/>
                    <a:p>
                      <a:pPr algn="ctr" fontAlgn="b"/>
                      <a:r>
                        <a:rPr lang="tr-TR" sz="1600" b="1" u="none" strike="noStrike" dirty="0">
                          <a:effectLst/>
                        </a:rPr>
                        <a:t>6</a:t>
                      </a:r>
                      <a:endParaRPr lang="tr-TR" sz="1600" b="1" i="0" u="none" strike="noStrike" dirty="0">
                        <a:solidFill>
                          <a:srgbClr val="000000"/>
                        </a:solidFill>
                        <a:effectLst/>
                        <a:latin typeface="Calibri"/>
                      </a:endParaRPr>
                    </a:p>
                  </a:txBody>
                  <a:tcPr marL="9409" marR="9409" marT="9409" marB="0" anchor="b"/>
                </a:tc>
                <a:tc>
                  <a:txBody>
                    <a:bodyPr/>
                    <a:lstStyle/>
                    <a:p>
                      <a:pPr algn="l" rtl="0" fontAlgn="b"/>
                      <a:r>
                        <a:rPr lang="tr-TR" sz="1600" u="none" strike="noStrike" dirty="0" smtClean="0">
                          <a:effectLst/>
                        </a:rPr>
                        <a:t>G. Afrika</a:t>
                      </a:r>
                      <a:endParaRPr lang="tr-TR" sz="1600" b="0" i="0" u="none" strike="noStrike" dirty="0">
                        <a:solidFill>
                          <a:srgbClr val="000000"/>
                        </a:solidFill>
                        <a:effectLst/>
                        <a:latin typeface="Calibri"/>
                      </a:endParaRPr>
                    </a:p>
                  </a:txBody>
                  <a:tcPr marL="9409" marR="9409" marT="9409" marB="0" anchor="b"/>
                </a:tc>
              </a:tr>
              <a:tr h="263466">
                <a:tc>
                  <a:txBody>
                    <a:bodyPr/>
                    <a:lstStyle/>
                    <a:p>
                      <a:pPr algn="ctr" fontAlgn="b"/>
                      <a:r>
                        <a:rPr lang="tr-TR" sz="1600" b="1" u="none" strike="noStrike" dirty="0">
                          <a:effectLst/>
                        </a:rPr>
                        <a:t>7</a:t>
                      </a:r>
                      <a:endParaRPr lang="tr-TR" sz="1600" b="1" i="0" u="none" strike="noStrike" dirty="0">
                        <a:solidFill>
                          <a:srgbClr val="000000"/>
                        </a:solidFill>
                        <a:effectLst/>
                        <a:latin typeface="Calibri"/>
                      </a:endParaRPr>
                    </a:p>
                  </a:txBody>
                  <a:tcPr marL="9409" marR="9409" marT="9409" marB="0" anchor="b"/>
                </a:tc>
                <a:tc>
                  <a:txBody>
                    <a:bodyPr/>
                    <a:lstStyle/>
                    <a:p>
                      <a:pPr algn="l" rtl="0" fontAlgn="b"/>
                      <a:r>
                        <a:rPr lang="tr-TR" sz="1600" u="none" strike="noStrike" dirty="0" smtClean="0">
                          <a:effectLst/>
                        </a:rPr>
                        <a:t>Hindistan</a:t>
                      </a:r>
                      <a:endParaRPr lang="tr-TR" sz="1600" b="0" i="0" u="none" strike="noStrike" dirty="0">
                        <a:solidFill>
                          <a:srgbClr val="000000"/>
                        </a:solidFill>
                        <a:effectLst/>
                        <a:latin typeface="Calibri"/>
                      </a:endParaRPr>
                    </a:p>
                  </a:txBody>
                  <a:tcPr marL="9409" marR="9409" marT="9409" marB="0" anchor="b"/>
                </a:tc>
              </a:tr>
              <a:tr h="263466">
                <a:tc>
                  <a:txBody>
                    <a:bodyPr/>
                    <a:lstStyle/>
                    <a:p>
                      <a:pPr algn="ctr" fontAlgn="b"/>
                      <a:r>
                        <a:rPr lang="tr-TR" sz="1600" b="1" u="none" strike="noStrike" dirty="0">
                          <a:effectLst/>
                        </a:rPr>
                        <a:t>8</a:t>
                      </a:r>
                      <a:endParaRPr lang="tr-TR" sz="1600" b="1" i="0" u="none" strike="noStrike" dirty="0">
                        <a:solidFill>
                          <a:srgbClr val="000000"/>
                        </a:solidFill>
                        <a:effectLst/>
                        <a:latin typeface="Calibri"/>
                      </a:endParaRPr>
                    </a:p>
                  </a:txBody>
                  <a:tcPr marL="9409" marR="9409" marT="9409" marB="0" anchor="b"/>
                </a:tc>
                <a:tc>
                  <a:txBody>
                    <a:bodyPr/>
                    <a:lstStyle/>
                    <a:p>
                      <a:pPr algn="l" rtl="0" fontAlgn="b"/>
                      <a:r>
                        <a:rPr lang="tr-TR" sz="1600" u="none" strike="noStrike" dirty="0" smtClean="0">
                          <a:effectLst/>
                        </a:rPr>
                        <a:t>Japonya</a:t>
                      </a:r>
                      <a:endParaRPr lang="tr-TR" sz="1600" b="0" i="0" u="none" strike="noStrike" dirty="0">
                        <a:solidFill>
                          <a:srgbClr val="000000"/>
                        </a:solidFill>
                        <a:effectLst/>
                        <a:latin typeface="Calibri"/>
                      </a:endParaRPr>
                    </a:p>
                  </a:txBody>
                  <a:tcPr marL="9409" marR="9409" marT="9409" marB="0" anchor="b"/>
                </a:tc>
              </a:tr>
              <a:tr h="263466">
                <a:tc>
                  <a:txBody>
                    <a:bodyPr/>
                    <a:lstStyle/>
                    <a:p>
                      <a:pPr algn="ctr" fontAlgn="b"/>
                      <a:r>
                        <a:rPr lang="tr-TR" sz="1600" b="1" u="none" strike="noStrike" dirty="0">
                          <a:effectLst/>
                        </a:rPr>
                        <a:t>9</a:t>
                      </a:r>
                      <a:endParaRPr lang="tr-TR" sz="1600" b="1" i="0" u="none" strike="noStrike" dirty="0">
                        <a:solidFill>
                          <a:srgbClr val="000000"/>
                        </a:solidFill>
                        <a:effectLst/>
                        <a:latin typeface="Calibri"/>
                      </a:endParaRPr>
                    </a:p>
                  </a:txBody>
                  <a:tcPr marL="9409" marR="9409" marT="9409" marB="0" anchor="b"/>
                </a:tc>
                <a:tc>
                  <a:txBody>
                    <a:bodyPr/>
                    <a:lstStyle/>
                    <a:p>
                      <a:pPr algn="l" rtl="0" fontAlgn="b"/>
                      <a:r>
                        <a:rPr lang="tr-TR" sz="1600" u="none" strike="noStrike" dirty="0" smtClean="0">
                          <a:effectLst/>
                        </a:rPr>
                        <a:t>Kazakistan</a:t>
                      </a:r>
                      <a:endParaRPr lang="tr-TR" sz="1600" b="0" i="0" u="none" strike="noStrike" dirty="0">
                        <a:solidFill>
                          <a:srgbClr val="000000"/>
                        </a:solidFill>
                        <a:effectLst/>
                        <a:latin typeface="Calibri"/>
                      </a:endParaRPr>
                    </a:p>
                  </a:txBody>
                  <a:tcPr marL="9409" marR="9409" marT="9409" marB="0" anchor="b"/>
                </a:tc>
              </a:tr>
              <a:tr h="263466">
                <a:tc>
                  <a:txBody>
                    <a:bodyPr/>
                    <a:lstStyle/>
                    <a:p>
                      <a:pPr algn="ctr" fontAlgn="b"/>
                      <a:r>
                        <a:rPr lang="tr-TR" sz="1600" b="1" u="none" strike="noStrike" dirty="0">
                          <a:effectLst/>
                        </a:rPr>
                        <a:t>10</a:t>
                      </a:r>
                      <a:endParaRPr lang="tr-TR" sz="1600" b="1" i="0" u="none" strike="noStrike" dirty="0">
                        <a:solidFill>
                          <a:srgbClr val="000000"/>
                        </a:solidFill>
                        <a:effectLst/>
                        <a:latin typeface="Calibri"/>
                      </a:endParaRPr>
                    </a:p>
                  </a:txBody>
                  <a:tcPr marL="9409" marR="9409" marT="9409" marB="0" anchor="b"/>
                </a:tc>
                <a:tc>
                  <a:txBody>
                    <a:bodyPr/>
                    <a:lstStyle/>
                    <a:p>
                      <a:pPr algn="l" rtl="0" fontAlgn="b"/>
                      <a:r>
                        <a:rPr lang="tr-TR" sz="1600" u="none" strike="noStrike" dirty="0" smtClean="0">
                          <a:effectLst/>
                        </a:rPr>
                        <a:t>Kenya</a:t>
                      </a:r>
                      <a:endParaRPr lang="tr-TR" sz="1600" b="0" i="0" u="none" strike="noStrike" dirty="0">
                        <a:solidFill>
                          <a:srgbClr val="000000"/>
                        </a:solidFill>
                        <a:effectLst/>
                        <a:latin typeface="Calibri"/>
                      </a:endParaRPr>
                    </a:p>
                  </a:txBody>
                  <a:tcPr marL="9409" marR="9409" marT="9409" marB="0" anchor="b"/>
                </a:tc>
              </a:tr>
              <a:tr h="263466">
                <a:tc>
                  <a:txBody>
                    <a:bodyPr/>
                    <a:lstStyle/>
                    <a:p>
                      <a:pPr algn="ctr" fontAlgn="b"/>
                      <a:r>
                        <a:rPr lang="tr-TR" sz="1600" b="1" u="none" strike="noStrike" dirty="0">
                          <a:effectLst/>
                        </a:rPr>
                        <a:t>11</a:t>
                      </a:r>
                      <a:endParaRPr lang="tr-TR" sz="1600" b="1" i="0" u="none" strike="noStrike" dirty="0">
                        <a:solidFill>
                          <a:srgbClr val="000000"/>
                        </a:solidFill>
                        <a:effectLst/>
                        <a:latin typeface="Calibri"/>
                      </a:endParaRPr>
                    </a:p>
                  </a:txBody>
                  <a:tcPr marL="9409" marR="9409" marT="9409" marB="0" anchor="b"/>
                </a:tc>
                <a:tc>
                  <a:txBody>
                    <a:bodyPr/>
                    <a:lstStyle/>
                    <a:p>
                      <a:pPr algn="l" rtl="0" fontAlgn="b"/>
                      <a:r>
                        <a:rPr lang="tr-TR" sz="1600" u="none" strike="noStrike" dirty="0" smtClean="0">
                          <a:effectLst/>
                        </a:rPr>
                        <a:t>Meksika</a:t>
                      </a:r>
                      <a:endParaRPr lang="tr-TR" sz="1600" b="0" i="0" u="none" strike="noStrike" dirty="0">
                        <a:solidFill>
                          <a:srgbClr val="000000"/>
                        </a:solidFill>
                        <a:effectLst/>
                        <a:latin typeface="Calibri"/>
                      </a:endParaRPr>
                    </a:p>
                  </a:txBody>
                  <a:tcPr marL="9409" marR="9409" marT="9409" marB="0" anchor="b"/>
                </a:tc>
              </a:tr>
              <a:tr h="263466">
                <a:tc>
                  <a:txBody>
                    <a:bodyPr/>
                    <a:lstStyle/>
                    <a:p>
                      <a:pPr algn="ctr" fontAlgn="b"/>
                      <a:r>
                        <a:rPr lang="tr-TR" sz="1600" b="1" u="none" strike="noStrike" dirty="0">
                          <a:effectLst/>
                        </a:rPr>
                        <a:t>12</a:t>
                      </a:r>
                      <a:endParaRPr lang="tr-TR" sz="1600" b="1" i="0" u="none" strike="noStrike" dirty="0">
                        <a:solidFill>
                          <a:srgbClr val="000000"/>
                        </a:solidFill>
                        <a:effectLst/>
                        <a:latin typeface="Calibri"/>
                      </a:endParaRPr>
                    </a:p>
                  </a:txBody>
                  <a:tcPr marL="9409" marR="9409" marT="9409" marB="0" anchor="b"/>
                </a:tc>
                <a:tc>
                  <a:txBody>
                    <a:bodyPr/>
                    <a:lstStyle/>
                    <a:p>
                      <a:pPr algn="l" rtl="0" fontAlgn="b"/>
                      <a:r>
                        <a:rPr lang="tr-TR" sz="1600" u="none" strike="noStrike" dirty="0" smtClean="0">
                          <a:effectLst/>
                        </a:rPr>
                        <a:t>Nijerya</a:t>
                      </a:r>
                      <a:endParaRPr lang="tr-TR" sz="1600" b="0" i="0" u="none" strike="noStrike" dirty="0">
                        <a:solidFill>
                          <a:srgbClr val="000000"/>
                        </a:solidFill>
                        <a:effectLst/>
                        <a:latin typeface="Calibri"/>
                      </a:endParaRPr>
                    </a:p>
                  </a:txBody>
                  <a:tcPr marL="9409" marR="9409" marT="9409" marB="0" anchor="b"/>
                </a:tc>
              </a:tr>
              <a:tr h="263466">
                <a:tc>
                  <a:txBody>
                    <a:bodyPr/>
                    <a:lstStyle/>
                    <a:p>
                      <a:pPr algn="ctr" fontAlgn="b"/>
                      <a:r>
                        <a:rPr lang="tr-TR" sz="1600" b="1" u="none" strike="noStrike" dirty="0">
                          <a:effectLst/>
                        </a:rPr>
                        <a:t>13</a:t>
                      </a:r>
                      <a:endParaRPr lang="tr-TR" sz="1600" b="1" i="0" u="none" strike="noStrike" dirty="0">
                        <a:solidFill>
                          <a:srgbClr val="000000"/>
                        </a:solidFill>
                        <a:effectLst/>
                        <a:latin typeface="Calibri"/>
                      </a:endParaRPr>
                    </a:p>
                  </a:txBody>
                  <a:tcPr marL="9409" marR="9409" marT="9409" marB="0" anchor="b"/>
                </a:tc>
                <a:tc>
                  <a:txBody>
                    <a:bodyPr/>
                    <a:lstStyle/>
                    <a:p>
                      <a:pPr algn="l" rtl="0" fontAlgn="b"/>
                      <a:r>
                        <a:rPr lang="tr-TR" sz="1600" u="none" strike="noStrike" dirty="0" smtClean="0">
                          <a:effectLst/>
                        </a:rPr>
                        <a:t>Peru</a:t>
                      </a:r>
                      <a:endParaRPr lang="tr-TR" sz="1600" b="0" i="0" u="none" strike="noStrike" dirty="0">
                        <a:solidFill>
                          <a:srgbClr val="000000"/>
                        </a:solidFill>
                        <a:effectLst/>
                        <a:latin typeface="Calibri"/>
                      </a:endParaRPr>
                    </a:p>
                  </a:txBody>
                  <a:tcPr marL="9409" marR="9409" marT="9409" marB="0" anchor="b"/>
                </a:tc>
              </a:tr>
              <a:tr h="263466">
                <a:tc>
                  <a:txBody>
                    <a:bodyPr/>
                    <a:lstStyle/>
                    <a:p>
                      <a:pPr algn="ctr" fontAlgn="b"/>
                      <a:r>
                        <a:rPr lang="tr-TR" sz="1600" b="1" u="none" strike="noStrike" dirty="0">
                          <a:effectLst/>
                        </a:rPr>
                        <a:t>14</a:t>
                      </a:r>
                      <a:endParaRPr lang="tr-TR" sz="1600" b="1" i="0" u="none" strike="noStrike" dirty="0">
                        <a:solidFill>
                          <a:srgbClr val="000000"/>
                        </a:solidFill>
                        <a:effectLst/>
                        <a:latin typeface="Calibri"/>
                      </a:endParaRPr>
                    </a:p>
                  </a:txBody>
                  <a:tcPr marL="9409" marR="9409" marT="9409" marB="0" anchor="b"/>
                </a:tc>
                <a:tc>
                  <a:txBody>
                    <a:bodyPr/>
                    <a:lstStyle/>
                    <a:p>
                      <a:pPr algn="l" rtl="0" fontAlgn="b"/>
                      <a:r>
                        <a:rPr lang="tr-TR" sz="1600" u="none" strike="noStrike" dirty="0" smtClean="0">
                          <a:effectLst/>
                        </a:rPr>
                        <a:t>Polonya</a:t>
                      </a:r>
                      <a:endParaRPr lang="tr-TR" sz="1600" b="0" i="0" u="none" strike="noStrike" dirty="0">
                        <a:solidFill>
                          <a:srgbClr val="000000"/>
                        </a:solidFill>
                        <a:effectLst/>
                        <a:latin typeface="Calibri"/>
                      </a:endParaRPr>
                    </a:p>
                  </a:txBody>
                  <a:tcPr marL="9409" marR="9409" marT="9409" marB="0" anchor="b"/>
                </a:tc>
              </a:tr>
              <a:tr h="272875">
                <a:tc>
                  <a:txBody>
                    <a:bodyPr/>
                    <a:lstStyle/>
                    <a:p>
                      <a:pPr algn="ctr" fontAlgn="b"/>
                      <a:r>
                        <a:rPr lang="tr-TR" sz="1600" b="1" u="none" strike="noStrike" dirty="0">
                          <a:effectLst/>
                        </a:rPr>
                        <a:t>15</a:t>
                      </a:r>
                      <a:endParaRPr lang="tr-TR" sz="1600" b="1" i="0" u="none" strike="noStrike" dirty="0">
                        <a:solidFill>
                          <a:srgbClr val="000000"/>
                        </a:solidFill>
                        <a:effectLst/>
                        <a:latin typeface="Calibri"/>
                      </a:endParaRPr>
                    </a:p>
                  </a:txBody>
                  <a:tcPr marL="9409" marR="9409" marT="9409" marB="0" anchor="b"/>
                </a:tc>
                <a:tc>
                  <a:txBody>
                    <a:bodyPr/>
                    <a:lstStyle/>
                    <a:p>
                      <a:pPr algn="l" rtl="0" fontAlgn="b"/>
                      <a:r>
                        <a:rPr lang="tr-TR" sz="1600" u="none" strike="noStrike" dirty="0" smtClean="0">
                          <a:effectLst/>
                        </a:rPr>
                        <a:t>Tayland</a:t>
                      </a:r>
                      <a:endParaRPr lang="tr-TR" sz="1600" b="0" i="0" u="none" strike="noStrike" dirty="0">
                        <a:solidFill>
                          <a:srgbClr val="000000"/>
                        </a:solidFill>
                        <a:effectLst/>
                        <a:latin typeface="Calibri"/>
                      </a:endParaRPr>
                    </a:p>
                  </a:txBody>
                  <a:tcPr marL="9409" marR="9409" marT="9409" marB="0" anchor="b"/>
                </a:tc>
              </a:tr>
            </a:tbl>
          </a:graphicData>
        </a:graphic>
      </p:graphicFrame>
    </p:spTree>
    <p:extLst>
      <p:ext uri="{BB962C8B-B14F-4D97-AF65-F5344CB8AC3E}">
        <p14:creationId xmlns:p14="http://schemas.microsoft.com/office/powerpoint/2010/main" val="28422592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488</TotalTime>
  <Words>937</Words>
  <Application>Microsoft Office PowerPoint</Application>
  <PresentationFormat>Ekran Gösterisi (4:3)</PresentationFormat>
  <Paragraphs>137</Paragraphs>
  <Slides>20</Slides>
  <Notes>0</Notes>
  <HiddenSlides>0</HiddenSlides>
  <MMClips>0</MMClips>
  <ScaleCrop>false</ScaleCrop>
  <HeadingPairs>
    <vt:vector size="4" baseType="variant">
      <vt:variant>
        <vt:lpstr>Tema</vt:lpstr>
      </vt:variant>
      <vt:variant>
        <vt:i4>1</vt:i4>
      </vt:variant>
      <vt:variant>
        <vt:lpstr>Slayt Başlıkları</vt:lpstr>
      </vt:variant>
      <vt:variant>
        <vt:i4>20</vt:i4>
      </vt:variant>
    </vt:vector>
  </HeadingPairs>
  <TitlesOfParts>
    <vt:vector size="21" baseType="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suleyman felamur</dc:creator>
  <cp:lastModifiedBy>Ekrem ALTUN</cp:lastModifiedBy>
  <cp:revision>155</cp:revision>
  <dcterms:created xsi:type="dcterms:W3CDTF">2012-07-04T08:32:04Z</dcterms:created>
  <dcterms:modified xsi:type="dcterms:W3CDTF">2017-02-22T07:55:03Z</dcterms:modified>
</cp:coreProperties>
</file>